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1" r:id="rId1"/>
  </p:sldMasterIdLst>
  <p:sldIdLst>
    <p:sldId id="267" r:id="rId2"/>
    <p:sldId id="268" r:id="rId3"/>
    <p:sldId id="259" r:id="rId4"/>
    <p:sldId id="263" r:id="rId5"/>
    <p:sldId id="262" r:id="rId6"/>
    <p:sldId id="264" r:id="rId7"/>
    <p:sldId id="260" r:id="rId8"/>
    <p:sldId id="269" r:id="rId9"/>
    <p:sldId id="288" r:id="rId10"/>
    <p:sldId id="290" r:id="rId11"/>
    <p:sldId id="289" r:id="rId12"/>
    <p:sldId id="258" r:id="rId13"/>
    <p:sldId id="265" r:id="rId14"/>
    <p:sldId id="282" r:id="rId15"/>
    <p:sldId id="291" r:id="rId16"/>
    <p:sldId id="292" r:id="rId17"/>
    <p:sldId id="293" r:id="rId18"/>
    <p:sldId id="294" r:id="rId19"/>
    <p:sldId id="295" r:id="rId20"/>
    <p:sldId id="297" r:id="rId21"/>
    <p:sldId id="298" r:id="rId22"/>
    <p:sldId id="299" r:id="rId23"/>
    <p:sldId id="296" r:id="rId24"/>
    <p:sldId id="300" r:id="rId25"/>
    <p:sldId id="287" r:id="rId26"/>
    <p:sldId id="266" r:id="rId27"/>
    <p:sldId id="272" r:id="rId28"/>
    <p:sldId id="27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9DCS094 MOSAMI PATEL" initials="1MP" lastIdx="1" clrIdx="0">
    <p:extLst>
      <p:ext uri="{19B8F6BF-5375-455C-9EA6-DF929625EA0E}">
        <p15:presenceInfo xmlns:p15="http://schemas.microsoft.com/office/powerpoint/2012/main" userId="S::19DCS094@edu.charusat.org::cd6f14e4-ca92-42f1-a2a0-1b6f8a95da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12" d="100"/>
          <a:sy n="112" d="100"/>
        </p:scale>
        <p:origin x="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D952C2E-5F28-4FE6-A682-E93139219D6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793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8/12/21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84119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80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67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176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31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513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437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4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54224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0A6DE-899B-47C6-B148-A0FCA18F1645}" type="datetimeFigureOut">
              <a:rPr lang="en-US" smtClean="0"/>
              <a:t>8/12/21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64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F0A6DE-899B-47C6-B148-A0FCA18F1645}" type="datetimeFigureOut">
              <a:rPr lang="en-US" smtClean="0"/>
              <a:t>8/12/21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23064002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F0A6DE-899B-47C6-B148-A0FCA18F1645}" type="datetimeFigureOut">
              <a:rPr lang="en-US" smtClean="0"/>
              <a:t>8/12/21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52C2E-5F28-4FE6-A682-E93139219D6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8549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F0A6DE-899B-47C6-B148-A0FCA18F1645}" type="datetimeFigureOut">
              <a:rPr lang="en-US" smtClean="0"/>
              <a:t>8/12/21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52C2E-5F28-4FE6-A682-E93139219D6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74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0A6DE-899B-47C6-B148-A0FCA18F1645}" type="datetimeFigureOut">
              <a:rPr lang="en-US" smtClean="0"/>
              <a:t>8/12/21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366567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8/12/21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37539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F0A6DE-899B-47C6-B148-A0FCA18F1645}" type="datetimeFigureOut">
              <a:rPr lang="en-US" smtClean="0"/>
              <a:t>8/12/21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52C2E-5F28-4FE6-A682-E93139219D6C}" type="slidenum">
              <a:rPr lang="en-US" smtClean="0"/>
              <a:t>‹#›</a:t>
            </a:fld>
            <a:endParaRPr lang="en-US"/>
          </a:p>
        </p:txBody>
      </p:sp>
    </p:spTree>
    <p:extLst>
      <p:ext uri="{BB962C8B-B14F-4D97-AF65-F5344CB8AC3E}">
        <p14:creationId xmlns:p14="http://schemas.microsoft.com/office/powerpoint/2010/main" val="144623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F0A6DE-899B-47C6-B148-A0FCA18F1645}" type="datetimeFigureOut">
              <a:rPr lang="en-US" smtClean="0"/>
              <a:t>8/12/21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D952C2E-5F28-4FE6-A682-E93139219D6C}" type="slidenum">
              <a:rPr lang="en-US" smtClean="0"/>
              <a:t>‹#›</a:t>
            </a:fld>
            <a:endParaRPr lang="en-US"/>
          </a:p>
        </p:txBody>
      </p:sp>
    </p:spTree>
    <p:extLst>
      <p:ext uri="{BB962C8B-B14F-4D97-AF65-F5344CB8AC3E}">
        <p14:creationId xmlns:p14="http://schemas.microsoft.com/office/powerpoint/2010/main" val="1414282160"/>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hyperlink" Target="flowchart.docx" TargetMode="External"/><Relationship Id="rId2" Type="http://schemas.openxmlformats.org/officeDocument/2006/relationships/hyperlink" Target="../../Downloads/AI1.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lfd.uci.edu/~gohlke/pythonlibs/#pyaudio" TargetMode="External"/><Relationship Id="rId7" Type="http://schemas.openxmlformats.org/officeDocument/2006/relationships/hyperlink" Target="https://www.codewithharry.com/videos/python-tutorials-for-absolute-beginners-120" TargetMode="External"/><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hyperlink" Target="https://www.jetbrains.com/pycharm/download/#section=windows" TargetMode="External"/><Relationship Id="rId5" Type="http://schemas.openxmlformats.org/officeDocument/2006/relationships/hyperlink" Target="https://code.visualstudio.com/download" TargetMode="External"/><Relationship Id="rId4" Type="http://schemas.openxmlformats.org/officeDocument/2006/relationships/hyperlink" Target="https://www.python.org/download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E6D3D818-FA42-4A2F-9356-EA646164D6E6}"/>
              </a:ext>
            </a:extLst>
          </p:cNvPr>
          <p:cNvSpPr txBox="1"/>
          <p:nvPr/>
        </p:nvSpPr>
        <p:spPr>
          <a:xfrm>
            <a:off x="6027938" y="2020928"/>
            <a:ext cx="5536707" cy="1077218"/>
          </a:xfrm>
          <a:prstGeom prst="rect">
            <a:avLst/>
          </a:prstGeom>
          <a:ln>
            <a:gradFill>
              <a:gsLst>
                <a:gs pos="2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IN" sz="3200" dirty="0">
                <a:latin typeface="Times New Roman" panose="02020603050405020304" pitchFamily="18" charset="0"/>
                <a:cs typeface="Times New Roman" panose="02020603050405020304" pitchFamily="18" charset="0"/>
              </a:rPr>
              <a:t>INTELLIGENT VOICE BASED SEARCH SYSTEM</a:t>
            </a:r>
          </a:p>
        </p:txBody>
      </p:sp>
      <p:pic>
        <p:nvPicPr>
          <p:cNvPr id="3" name="Picture 2">
            <a:extLst>
              <a:ext uri="{FF2B5EF4-FFF2-40B4-BE49-F238E27FC236}">
                <a16:creationId xmlns:a16="http://schemas.microsoft.com/office/drawing/2014/main" id="{F19E8548-981B-4138-BEB7-39017CA51BAB}"/>
              </a:ext>
            </a:extLst>
          </p:cNvPr>
          <p:cNvPicPr>
            <a:picLocks noChangeAspect="1"/>
          </p:cNvPicPr>
          <p:nvPr/>
        </p:nvPicPr>
        <p:blipFill rotWithShape="1">
          <a:blip r:embed="rId2">
            <a:extLst>
              <a:ext uri="{28A0092B-C50C-407E-A947-70E740481C1C}">
                <a14:useLocalDpi xmlns:a14="http://schemas.microsoft.com/office/drawing/2010/main" val="0"/>
              </a:ext>
            </a:extLst>
          </a:blip>
          <a:srcRect l="19405" t="-829" r="17910"/>
          <a:stretch/>
        </p:blipFill>
        <p:spPr>
          <a:xfrm>
            <a:off x="1038686" y="603682"/>
            <a:ext cx="4989252" cy="5628441"/>
          </a:xfrm>
          <a:prstGeom prst="rect">
            <a:avLst/>
          </a:prstGeom>
        </p:spPr>
      </p:pic>
      <p:sp>
        <p:nvSpPr>
          <p:cNvPr id="2" name="TextBox 1">
            <a:extLst>
              <a:ext uri="{FF2B5EF4-FFF2-40B4-BE49-F238E27FC236}">
                <a16:creationId xmlns:a16="http://schemas.microsoft.com/office/drawing/2014/main" id="{1320ADFD-C7CC-4A61-99EA-C62B07E0BC8D}"/>
              </a:ext>
            </a:extLst>
          </p:cNvPr>
          <p:cNvSpPr txBox="1"/>
          <p:nvPr/>
        </p:nvSpPr>
        <p:spPr>
          <a:xfrm>
            <a:off x="7324078" y="3497802"/>
            <a:ext cx="4119239" cy="923330"/>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Members :</a:t>
            </a:r>
          </a:p>
          <a:p>
            <a:r>
              <a:rPr lang="en-IN" sz="1400" dirty="0">
                <a:latin typeface="Times New Roman" panose="02020603050405020304" pitchFamily="18" charset="0"/>
                <a:cs typeface="Times New Roman" panose="02020603050405020304" pitchFamily="18" charset="0"/>
              </a:rPr>
              <a:t>MANTHAN PATEL</a:t>
            </a:r>
          </a:p>
          <a:p>
            <a:endParaRPr lang="en-IN" sz="12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Domain area:</a:t>
            </a:r>
            <a:r>
              <a:rPr lang="en-IN" sz="1400" dirty="0">
                <a:latin typeface="Times New Roman" panose="02020603050405020304" pitchFamily="18" charset="0"/>
                <a:cs typeface="Times New Roman" panose="02020603050405020304" pitchFamily="18" charset="0"/>
              </a:rPr>
              <a:t> Artificial intelligence</a:t>
            </a:r>
          </a:p>
        </p:txBody>
      </p:sp>
      <p:pic>
        <p:nvPicPr>
          <p:cNvPr id="5" name="Picture 4" descr="headerlogo_home">
            <a:extLst>
              <a:ext uri="{FF2B5EF4-FFF2-40B4-BE49-F238E27FC236}">
                <a16:creationId xmlns:a16="http://schemas.microsoft.com/office/drawing/2014/main" id="{114F766A-2DF8-47DD-B6B0-12AB771EBD2D}"/>
              </a:ext>
            </a:extLst>
          </p:cNvPr>
          <p:cNvPicPr/>
          <p:nvPr/>
        </p:nvPicPr>
        <p:blipFill>
          <a:blip r:embed="rId3" cstate="print"/>
          <a:srcRect/>
          <a:stretch>
            <a:fillRect/>
          </a:stretch>
        </p:blipFill>
        <p:spPr bwMode="auto">
          <a:xfrm>
            <a:off x="9069095" y="673811"/>
            <a:ext cx="2489631" cy="1077217"/>
          </a:xfrm>
          <a:prstGeom prst="rect">
            <a:avLst/>
          </a:prstGeom>
          <a:noFill/>
          <a:ln w="9525">
            <a:noFill/>
            <a:miter lim="800000"/>
            <a:headEnd/>
            <a:tailEnd/>
          </a:ln>
        </p:spPr>
      </p:pic>
    </p:spTree>
    <p:extLst>
      <p:ext uri="{BB962C8B-B14F-4D97-AF65-F5344CB8AC3E}">
        <p14:creationId xmlns:p14="http://schemas.microsoft.com/office/powerpoint/2010/main" val="30784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F4CF-DC07-4DDF-857D-AD5B1CB872E6}"/>
              </a:ext>
            </a:extLst>
          </p:cNvPr>
          <p:cNvSpPr>
            <a:spLocks noGrp="1"/>
          </p:cNvSpPr>
          <p:nvPr>
            <p:ph type="title"/>
          </p:nvPr>
        </p:nvSpPr>
        <p:spPr/>
        <p:txBody>
          <a:bodyPr>
            <a:normAutofit fontScale="90000"/>
          </a:bodyPr>
          <a:lstStyle/>
          <a:p>
            <a:r>
              <a:rPr lang="en-US" sz="4400" dirty="0">
                <a:latin typeface="Times New Roman" panose="02020603050405020304" pitchFamily="18" charset="0"/>
                <a:cs typeface="Times New Roman" panose="02020603050405020304" pitchFamily="18" charset="0"/>
              </a:rPr>
              <a:t>REQUIRMENT GATHERING TECHNIQUE USED</a:t>
            </a:r>
            <a:endParaRPr lang="en-IN" dirty="0"/>
          </a:p>
        </p:txBody>
      </p:sp>
      <p:sp>
        <p:nvSpPr>
          <p:cNvPr id="3" name="Content Placeholder 2">
            <a:extLst>
              <a:ext uri="{FF2B5EF4-FFF2-40B4-BE49-F238E27FC236}">
                <a16:creationId xmlns:a16="http://schemas.microsoft.com/office/drawing/2014/main" id="{4126576B-7AAF-4FAE-A16F-F520186202B6}"/>
              </a:ext>
            </a:extLst>
          </p:cNvPr>
          <p:cNvSpPr>
            <a:spLocks noGrp="1"/>
          </p:cNvSpPr>
          <p:nvPr>
            <p:ph idx="1"/>
          </p:nvPr>
        </p:nvSpPr>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Requests:</a:t>
            </a:r>
            <a:r>
              <a:rPr lang="en-US" dirty="0">
                <a:latin typeface="Times New Roman" panose="02020603050405020304" pitchFamily="18" charset="0"/>
                <a:cs typeface="Times New Roman" panose="02020603050405020304" pitchFamily="18" charset="0"/>
              </a:rPr>
              <a:t> Requests is an Apache2 Licensed HTTP library, written in </a:t>
            </a:r>
            <a:r>
              <a:rPr lang="en-US" dirty="0" err="1">
                <a:latin typeface="Times New Roman" panose="02020603050405020304" pitchFamily="18" charset="0"/>
                <a:cs typeface="Times New Roman" panose="02020603050405020304" pitchFamily="18" charset="0"/>
              </a:rPr>
              <a:t>Python.With</a:t>
            </a:r>
            <a:r>
              <a:rPr lang="en-US" dirty="0">
                <a:latin typeface="Times New Roman" panose="02020603050405020304" pitchFamily="18" charset="0"/>
                <a:cs typeface="Times New Roman" panose="02020603050405020304" pitchFamily="18" charset="0"/>
              </a:rPr>
              <a:t> it, you can add content like headers, form data, multipart files, and parameters via simple Python libraries. It also allows you to access the response data of Python in the same way.</a:t>
            </a:r>
          </a:p>
          <a:p>
            <a:r>
              <a:rPr lang="en-US" b="1" dirty="0">
                <a:latin typeface="Times New Roman" panose="02020603050405020304" pitchFamily="18" charset="0"/>
                <a:cs typeface="Times New Roman" panose="02020603050405020304" pitchFamily="18" charset="0"/>
              </a:rPr>
              <a:t>Cv2:</a:t>
            </a:r>
            <a:r>
              <a:rPr lang="en-US" dirty="0">
                <a:latin typeface="Times New Roman" panose="02020603050405020304" pitchFamily="18" charset="0"/>
                <a:cs typeface="Times New Roman" panose="02020603050405020304" pitchFamily="18" charset="0"/>
              </a:rPr>
              <a:t> cv2. </a:t>
            </a:r>
            <a:r>
              <a:rPr lang="en-US" dirty="0" err="1">
                <a:latin typeface="Times New Roman" panose="02020603050405020304" pitchFamily="18" charset="0"/>
                <a:cs typeface="Times New Roman" panose="02020603050405020304" pitchFamily="18" charset="0"/>
              </a:rPr>
              <a:t>imread</a:t>
            </a:r>
            <a:r>
              <a:rPr lang="en-US" dirty="0">
                <a:latin typeface="Times New Roman" panose="02020603050405020304" pitchFamily="18" charset="0"/>
                <a:cs typeface="Times New Roman" panose="02020603050405020304" pitchFamily="18" charset="0"/>
              </a:rPr>
              <a:t>() method loads an image from the specified file. If the image cannot be read (because of missing file, improper permissions, unsupported or invalid format) then this method returns an empty matrix.</a:t>
            </a:r>
          </a:p>
          <a:p>
            <a:r>
              <a:rPr lang="en-US" b="1" dirty="0" err="1">
                <a:latin typeface="Times New Roman" panose="02020603050405020304" pitchFamily="18" charset="0"/>
                <a:cs typeface="Times New Roman" panose="02020603050405020304" pitchFamily="18" charset="0"/>
              </a:rPr>
              <a:t>pywhatkit</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PyWhatKit</a:t>
            </a:r>
            <a:r>
              <a:rPr lang="en-US" dirty="0">
                <a:latin typeface="Times New Roman" panose="02020603050405020304" pitchFamily="18" charset="0"/>
                <a:cs typeface="Times New Roman" panose="02020603050405020304" pitchFamily="18" charset="0"/>
              </a:rPr>
              <a:t> is a Python library for Sending </a:t>
            </a:r>
            <a:r>
              <a:rPr lang="en-US" dirty="0" err="1">
                <a:latin typeface="Times New Roman" panose="02020603050405020304" pitchFamily="18" charset="0"/>
                <a:cs typeface="Times New Roman" panose="02020603050405020304" pitchFamily="18" charset="0"/>
              </a:rPr>
              <a:t>whatsapp</a:t>
            </a:r>
            <a:r>
              <a:rPr lang="en-US" dirty="0">
                <a:latin typeface="Times New Roman" panose="02020603050405020304" pitchFamily="18" charset="0"/>
                <a:cs typeface="Times New Roman" panose="02020603050405020304" pitchFamily="18" charset="0"/>
              </a:rPr>
              <a:t> message at certain time, it has several other features too.</a:t>
            </a:r>
          </a:p>
          <a:p>
            <a:r>
              <a:rPr lang="en-US" b="1" dirty="0" err="1">
                <a:latin typeface="Times New Roman" panose="02020603050405020304" pitchFamily="18" charset="0"/>
                <a:cs typeface="Times New Roman" panose="02020603050405020304" pitchFamily="18" charset="0"/>
              </a:rPr>
              <a:t>Pyjokes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One line jokes for programmers.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1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FEFA-25E7-4804-AB03-307319834C77}"/>
              </a:ext>
            </a:extLst>
          </p:cNvPr>
          <p:cNvSpPr>
            <a:spLocks noGrp="1"/>
          </p:cNvSpPr>
          <p:nvPr>
            <p:ph type="title"/>
          </p:nvPr>
        </p:nvSpPr>
        <p:spPr/>
        <p:txBody>
          <a:bodyPr>
            <a:normAutofit fontScale="90000"/>
          </a:bodyPr>
          <a:lstStyle/>
          <a:p>
            <a:r>
              <a:rPr lang="en-US" sz="4400" dirty="0">
                <a:latin typeface="Times New Roman" panose="02020603050405020304" pitchFamily="18" charset="0"/>
                <a:cs typeface="Times New Roman" panose="02020603050405020304" pitchFamily="18" charset="0"/>
              </a:rPr>
              <a:t>REQUIRMENT GATHERING TECHNIQUE USED</a:t>
            </a:r>
            <a:endParaRPr lang="en-IN" dirty="0"/>
          </a:p>
        </p:txBody>
      </p:sp>
      <p:sp>
        <p:nvSpPr>
          <p:cNvPr id="3" name="Content Placeholder 2">
            <a:extLst>
              <a:ext uri="{FF2B5EF4-FFF2-40B4-BE49-F238E27FC236}">
                <a16:creationId xmlns:a16="http://schemas.microsoft.com/office/drawing/2014/main" id="{1E4BCB75-760C-4E63-888F-491498E9D881}"/>
              </a:ext>
            </a:extLst>
          </p:cNvPr>
          <p:cNvSpPr>
            <a:spLocks noGrp="1"/>
          </p:cNvSpPr>
          <p:nvPr>
            <p:ph idx="1"/>
          </p:nvPr>
        </p:nvSpPr>
        <p:spPr/>
        <p:txBody>
          <a:bodyPr>
            <a:normAutofit fontScale="85000" lnSpcReduction="20000"/>
          </a:bodyPr>
          <a:lstStyle/>
          <a:p>
            <a:r>
              <a:rPr lang="en-US" sz="2400" b="1" dirty="0">
                <a:latin typeface="Times New Roman" panose="02020603050405020304" pitchFamily="18" charset="0"/>
                <a:cs typeface="Times New Roman" panose="02020603050405020304" pitchFamily="18" charset="0"/>
              </a:rPr>
              <a:t>json:</a:t>
            </a:r>
            <a:r>
              <a:rPr lang="en-US" sz="2400" dirty="0">
                <a:latin typeface="Times New Roman" panose="02020603050405020304" pitchFamily="18" charset="0"/>
                <a:cs typeface="Times New Roman" panose="02020603050405020304" pitchFamily="18" charset="0"/>
              </a:rPr>
              <a:t> JSON (JavaScript Object Notation) is text-based lightweight technology for generating human readable formatted data. JSON represent object data in the form of key-value pairs. We can have nested JSON objects too and it provides an easy way to represent arrays also. </a:t>
            </a:r>
          </a:p>
          <a:p>
            <a:r>
              <a:rPr lang="en-US" sz="2400" b="1" dirty="0" err="1">
                <a:latin typeface="Times New Roman" panose="02020603050405020304" pitchFamily="18" charset="0"/>
                <a:cs typeface="Times New Roman" panose="02020603050405020304" pitchFamily="18" charset="0"/>
              </a:rPr>
              <a:t>wolframalpha</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Wolfram Alpha is a computational search engine. The interface looks similar to that of a regular search engine but queries typed into the search box result answers to specific questions rather than listings of websites that may be relevant to the query.</a:t>
            </a:r>
            <a:endParaRPr lang="en-US" dirty="0">
              <a:latin typeface="Times New Roman" panose="02020603050405020304" pitchFamily="18" charset="0"/>
              <a:cs typeface="Times New Roman" panose="02020603050405020304" pitchFamily="18" charset="0"/>
            </a:endParaRPr>
          </a:p>
          <a:p>
            <a:r>
              <a:rPr lang="en-US" sz="2400" b="1" dirty="0" err="1">
                <a:latin typeface="Times New Roman" panose="02020603050405020304" pitchFamily="18" charset="0"/>
                <a:cs typeface="Times New Roman" panose="02020603050405020304" pitchFamily="18" charset="0"/>
              </a:rPr>
              <a:t>Newsapi</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News API is a simple HTTP REST API for searching and retrieving live news articles from all over the web. Using this, one can fetch the top stories running on any news website or can search top news on a specific topic (or keyword).</a:t>
            </a:r>
            <a:endParaRPr lang="en-IN" sz="24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99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0" i="0" dirty="0">
                <a:solidFill>
                  <a:srgbClr val="222222"/>
                </a:solidFill>
                <a:effectLst/>
                <a:latin typeface="times new roman" panose="02020603050405020304" pitchFamily="18" charset="0"/>
              </a:rPr>
              <a:t>Hardware and Software Requirements</a:t>
            </a:r>
            <a:endParaRPr lang="en-US" dirty="0"/>
          </a:p>
        </p:txBody>
      </p:sp>
      <p:sp>
        <p:nvSpPr>
          <p:cNvPr id="3" name="Content Placeholder 2"/>
          <p:cNvSpPr>
            <a:spLocks noGrp="1"/>
          </p:cNvSpPr>
          <p:nvPr>
            <p:ph idx="1"/>
          </p:nvPr>
        </p:nvSpPr>
        <p:spPr>
          <a:xfrm>
            <a:off x="1295401" y="2556932"/>
            <a:ext cx="9601196" cy="3533150"/>
          </a:xfrm>
        </p:spPr>
        <p:txBody>
          <a:bodyPr>
            <a:normAutofit fontScale="92500" lnSpcReduction="20000"/>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HARDWARE</a:t>
            </a:r>
          </a:p>
          <a:p>
            <a:pPr marL="514350" indent="-514350">
              <a:buFont typeface="+mj-lt"/>
              <a:buAutoNum type="romanUcPeriod"/>
            </a:pPr>
            <a:r>
              <a:rPr lang="en-US" sz="1800" dirty="0">
                <a:latin typeface="Times New Roman" panose="02020603050405020304" pitchFamily="18" charset="0"/>
                <a:cs typeface="Times New Roman" panose="02020603050405020304" pitchFamily="18" charset="0"/>
              </a:rPr>
              <a:t>Pc or laptop </a:t>
            </a:r>
          </a:p>
          <a:p>
            <a:pPr lvl="1">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minimum requirement:-</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i3 processor.</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Ram of 4gb </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Storage of 3gb</a:t>
            </a:r>
          </a:p>
          <a:p>
            <a:pPr marL="800100" lvl="1" indent="-342900">
              <a:buFont typeface="+mj-lt"/>
              <a:buAutoNum type="alphaLcPeriod"/>
            </a:pPr>
            <a:r>
              <a:rPr lang="en-US" sz="1600" dirty="0">
                <a:latin typeface="Times New Roman" panose="02020603050405020304" pitchFamily="18" charset="0"/>
                <a:cs typeface="Times New Roman" panose="02020603050405020304" pitchFamily="18" charset="0"/>
              </a:rPr>
              <a:t>Proper steady internet connection</a:t>
            </a:r>
          </a:p>
          <a:p>
            <a:pPr marL="800100" lvl="1" indent="-342900">
              <a:buFont typeface="+mj-lt"/>
              <a:buAutoNum type="alphaLcPeriod"/>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SOFTWARE </a:t>
            </a:r>
          </a:p>
          <a:p>
            <a:pPr marL="514350" indent="-514350">
              <a:buFont typeface="+mj-lt"/>
              <a:buAutoNum type="romanUcPeriod"/>
            </a:pPr>
            <a:r>
              <a:rPr lang="en-US" sz="1800" dirty="0">
                <a:latin typeface="Times New Roman" panose="02020603050405020304" pitchFamily="18" charset="0"/>
                <a:cs typeface="Times New Roman" panose="02020603050405020304" pitchFamily="18" charset="0"/>
              </a:rPr>
              <a:t>Python </a:t>
            </a:r>
          </a:p>
          <a:p>
            <a:pPr marL="514350" indent="-514350">
              <a:buFont typeface="+mj-lt"/>
              <a:buAutoNum type="romanUcPeriod"/>
            </a:pPr>
            <a:r>
              <a:rPr lang="en-US" sz="1800" dirty="0">
                <a:latin typeface="Times New Roman" panose="02020603050405020304" pitchFamily="18" charset="0"/>
                <a:cs typeface="Times New Roman" panose="02020603050405020304" pitchFamily="18" charset="0"/>
              </a:rPr>
              <a:t>Vs code / PyCharm</a:t>
            </a:r>
          </a:p>
        </p:txBody>
      </p:sp>
      <p:pic>
        <p:nvPicPr>
          <p:cNvPr id="5" name="Picture 4">
            <a:extLst>
              <a:ext uri="{FF2B5EF4-FFF2-40B4-BE49-F238E27FC236}">
                <a16:creationId xmlns:a16="http://schemas.microsoft.com/office/drawing/2014/main" id="{3B5FBFB3-6090-4944-8A19-5FBF14D89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477" y="4529091"/>
            <a:ext cx="2712720" cy="1066800"/>
          </a:xfrm>
          <a:prstGeom prst="rect">
            <a:avLst/>
          </a:prstGeom>
        </p:spPr>
      </p:pic>
      <p:pic>
        <p:nvPicPr>
          <p:cNvPr id="7" name="Picture 6">
            <a:extLst>
              <a:ext uri="{FF2B5EF4-FFF2-40B4-BE49-F238E27FC236}">
                <a16:creationId xmlns:a16="http://schemas.microsoft.com/office/drawing/2014/main" id="{705B7EB1-FF6E-4077-98E3-0F856F83B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058" y="5309160"/>
            <a:ext cx="2202180" cy="426720"/>
          </a:xfrm>
          <a:prstGeom prst="rect">
            <a:avLst/>
          </a:prstGeom>
        </p:spPr>
      </p:pic>
      <p:pic>
        <p:nvPicPr>
          <p:cNvPr id="9" name="Picture 8">
            <a:extLst>
              <a:ext uri="{FF2B5EF4-FFF2-40B4-BE49-F238E27FC236}">
                <a16:creationId xmlns:a16="http://schemas.microsoft.com/office/drawing/2014/main" id="{87E436E7-9743-468E-94ED-F50143C40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1580" y="2590800"/>
            <a:ext cx="2148840" cy="1676400"/>
          </a:xfrm>
          <a:prstGeom prst="rect">
            <a:avLst/>
          </a:prstGeom>
        </p:spPr>
      </p:pic>
      <p:pic>
        <p:nvPicPr>
          <p:cNvPr id="11" name="Picture 10">
            <a:extLst>
              <a:ext uri="{FF2B5EF4-FFF2-40B4-BE49-F238E27FC236}">
                <a16:creationId xmlns:a16="http://schemas.microsoft.com/office/drawing/2014/main" id="{102D2F67-F5D7-4363-8A02-4BA8E26A9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260" y="5440760"/>
            <a:ext cx="2495513" cy="531614"/>
          </a:xfrm>
          <a:prstGeom prst="rect">
            <a:avLst/>
          </a:prstGeom>
        </p:spPr>
      </p:pic>
    </p:spTree>
    <p:extLst>
      <p:ext uri="{BB962C8B-B14F-4D97-AF65-F5344CB8AC3E}">
        <p14:creationId xmlns:p14="http://schemas.microsoft.com/office/powerpoint/2010/main" val="407562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D1CF-236F-48F7-8403-D313D70885CB}"/>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Project Definition and  Planning(Gantt Chart and Flow Chart).</a:t>
            </a:r>
            <a:endParaRPr lang="en-IN" dirty="0"/>
          </a:p>
        </p:txBody>
      </p:sp>
      <p:sp>
        <p:nvSpPr>
          <p:cNvPr id="3" name="Content Placeholder 2">
            <a:extLst>
              <a:ext uri="{FF2B5EF4-FFF2-40B4-BE49-F238E27FC236}">
                <a16:creationId xmlns:a16="http://schemas.microsoft.com/office/drawing/2014/main" id="{8B47EB7D-761F-4979-8C3B-64210EDA02EC}"/>
              </a:ext>
            </a:extLst>
          </p:cNvPr>
          <p:cNvSpPr>
            <a:spLocks noGrp="1"/>
          </p:cNvSpPr>
          <p:nvPr>
            <p:ph idx="1"/>
          </p:nvPr>
        </p:nvSpPr>
        <p:spPr/>
        <p:txBody>
          <a:bodyPr>
            <a:normAutofit/>
          </a:bodyPr>
          <a:lstStyle/>
          <a:p>
            <a:pPr marL="0" indent="0">
              <a:buNone/>
            </a:pPr>
            <a:r>
              <a:rPr lang="en-IN" sz="1600" dirty="0">
                <a:latin typeface="Times New Roman" panose="02020603050405020304" pitchFamily="18" charset="0"/>
                <a:cs typeface="Times New Roman" panose="02020603050405020304" pitchFamily="18" charset="0"/>
              </a:rPr>
              <a:t>Artificial intelligence based search system which uses voice search and makes searching easy for you. </a:t>
            </a:r>
            <a:r>
              <a:rPr lang="en-US" sz="1600" dirty="0">
                <a:latin typeface="Times New Roman" panose="02020603050405020304" pitchFamily="18" charset="0"/>
                <a:cs typeface="Times New Roman" panose="02020603050405020304" pitchFamily="18" charset="0"/>
              </a:rPr>
              <a:t>The user statements/commands are analyzed to give an optimal solution. As a personal assistant, our project assists the end-user with day-to-day activities like search for videos, play music, tell jokes, give live weather conditions, take photo, screenshot, access shopping sites and access social media sites at single voice command. Thus making searching easy for user. </a:t>
            </a:r>
          </a:p>
          <a:p>
            <a:pPr marL="0" indent="0">
              <a:buNone/>
            </a:pPr>
            <a:r>
              <a:rPr lang="en-IN" sz="1600" dirty="0">
                <a:latin typeface="Times New Roman" panose="02020603050405020304" pitchFamily="18" charset="0"/>
                <a:cs typeface="Times New Roman" panose="02020603050405020304" pitchFamily="18" charset="0"/>
              </a:rPr>
              <a:t>Links to Gantt chart and flow chart</a:t>
            </a:r>
          </a:p>
          <a:p>
            <a:pPr marL="0" indent="0">
              <a:buNone/>
            </a:pPr>
            <a:r>
              <a:rPr lang="en-IN" dirty="0">
                <a:latin typeface="Times New Roman" panose="02020603050405020304" pitchFamily="18" charset="0"/>
                <a:cs typeface="Times New Roman" panose="02020603050405020304" pitchFamily="18" charset="0"/>
                <a:hlinkClick r:id="rId2" action="ppaction://hlinkfile"/>
              </a:rPr>
              <a:t>..\..\Downloads\AI1.pdf</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hlinkClick r:id="rId3" action="ppaction://hlinkfile"/>
              </a:rPr>
              <a:t>flowchart.docx</a:t>
            </a:r>
            <a:r>
              <a:rPr lang="en-IN" dirty="0">
                <a:latin typeface="Times New Roman" panose="02020603050405020304" pitchFamily="18" charset="0"/>
                <a:cs typeface="Times New Roman" panose="02020603050405020304" pitchFamily="18" charset="0"/>
              </a:rPr>
              <a:t> change </a:t>
            </a:r>
            <a:r>
              <a:rPr lang="en-IN">
                <a:latin typeface="Times New Roman" panose="02020603050405020304" pitchFamily="18" charset="0"/>
                <a:cs typeface="Times New Roman" panose="02020603050405020304" pitchFamily="18" charset="0"/>
              </a:rPr>
              <a:t>these links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1644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78F5-85FE-4106-9D1E-4C1AC9ED839C}"/>
              </a:ext>
            </a:extLst>
          </p:cNvPr>
          <p:cNvSpPr>
            <a:spLocks noGrp="1"/>
          </p:cNvSpPr>
          <p:nvPr>
            <p:ph type="title"/>
          </p:nvPr>
        </p:nvSpPr>
        <p:spPr/>
        <p:txBody>
          <a:bodyPr>
            <a:normAutofit fontScale="90000"/>
          </a:bodyPr>
          <a:lstStyle/>
          <a:p>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Implementation details, Demonstration and </a:t>
            </a:r>
            <a:r>
              <a:rPr lang="en-US" dirty="0">
                <a:latin typeface="Times New Roman" panose="02020603050405020304" pitchFamily="18" charset="0"/>
                <a:cs typeface="Times New Roman" panose="02020603050405020304" pitchFamily="18" charset="0"/>
              </a:rPr>
              <a:t>Snapshots</a:t>
            </a:r>
            <a:br>
              <a:rPr lang="en-IN" sz="1800" dirty="0">
                <a:effectLst/>
                <a:latin typeface="Times New Roman" panose="02020603050405020304" pitchFamily="18" charset="0"/>
                <a:ea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2CD801-7C29-4A94-BF22-7B4A25CDB1F3}"/>
              </a:ext>
            </a:extLst>
          </p:cNvPr>
          <p:cNvSpPr>
            <a:spLocks noGrp="1"/>
          </p:cNvSpPr>
          <p:nvPr>
            <p:ph idx="1"/>
          </p:nvPr>
        </p:nvSpPr>
        <p:spPr/>
        <p:txBody>
          <a:bodyPr/>
          <a:lstStyle/>
          <a:p>
            <a:pPr marL="0" indent="0">
              <a:buNone/>
            </a:pPr>
            <a:r>
              <a:rPr lang="en-IN" dirty="0">
                <a:latin typeface="Times New Roman" panose="02020603050405020304" pitchFamily="18" charset="0"/>
                <a:cs typeface="Times New Roman" panose="02020603050405020304" pitchFamily="18" charset="0"/>
              </a:rPr>
              <a:t>You can work with assistant in following ways:</a:t>
            </a:r>
          </a:p>
          <a:p>
            <a:r>
              <a:rPr lang="en-IN" dirty="0">
                <a:latin typeface="Times New Roman" panose="02020603050405020304" pitchFamily="18" charset="0"/>
                <a:cs typeface="Times New Roman" panose="02020603050405020304" pitchFamily="18" charset="0"/>
              </a:rPr>
              <a:t>As soon as you start the program it wishes you then when you see listening on screen, speak the command you want the assistant to perform. </a:t>
            </a:r>
          </a:p>
          <a:p>
            <a:r>
              <a:rPr lang="en-IN" dirty="0">
                <a:latin typeface="Times New Roman" panose="02020603050405020304" pitchFamily="18" charset="0"/>
                <a:cs typeface="Times New Roman" panose="02020603050405020304" pitchFamily="18" charset="0"/>
              </a:rPr>
              <a:t>After you speak it will recognise your command and then give you output accordingly. If it is unable to hear and recognise what you speak it will ask you to speak again.</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94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B6AB6-B2DD-42A6-9E7B-AD1B00AD50C2}"/>
              </a:ext>
            </a:extLst>
          </p:cNvPr>
          <p:cNvPicPr/>
          <p:nvPr/>
        </p:nvPicPr>
        <p:blipFill rotWithShape="1">
          <a:blip r:embed="rId2"/>
          <a:srcRect b="4867"/>
          <a:stretch/>
        </p:blipFill>
        <p:spPr bwMode="auto">
          <a:xfrm>
            <a:off x="1227283" y="1388677"/>
            <a:ext cx="9737433" cy="487895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48FE2D63-BBCD-491B-BDB4-AE04C20159BC}"/>
              </a:ext>
            </a:extLst>
          </p:cNvPr>
          <p:cNvSpPr txBox="1"/>
          <p:nvPr/>
        </p:nvSpPr>
        <p:spPr>
          <a:xfrm>
            <a:off x="1227283" y="763480"/>
            <a:ext cx="3338004" cy="461665"/>
          </a:xfrm>
          <a:prstGeom prst="rect">
            <a:avLst/>
          </a:prstGeom>
          <a:noFill/>
        </p:spPr>
        <p:txBody>
          <a:bodyPr wrap="square" rtlCol="0">
            <a:spAutoFit/>
          </a:bodyPr>
          <a:lstStyle/>
          <a:p>
            <a:pPr>
              <a:tabLst>
                <a:tab pos="2181225" algn="l"/>
              </a:tabLst>
            </a:pPr>
            <a:r>
              <a:rPr lang="en-US" sz="2400" dirty="0">
                <a:effectLst/>
                <a:latin typeface="Times New Roman" panose="02020603050405020304" pitchFamily="18" charset="0"/>
                <a:ea typeface="Times New Roman" panose="02020603050405020304" pitchFamily="18" charset="0"/>
              </a:rPr>
              <a:t>1) Search from Wikipedia</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7504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AFADBA-C8C4-46DE-ABF9-A79591605E23}"/>
              </a:ext>
            </a:extLst>
          </p:cNvPr>
          <p:cNvPicPr/>
          <p:nvPr/>
        </p:nvPicPr>
        <p:blipFill rotWithShape="1">
          <a:blip r:embed="rId2"/>
          <a:srcRect b="4498"/>
          <a:stretch/>
        </p:blipFill>
        <p:spPr bwMode="auto">
          <a:xfrm>
            <a:off x="1124505" y="1269507"/>
            <a:ext cx="9942990" cy="496261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D533C886-F6EF-4934-A875-0EBC6F257F15}"/>
              </a:ext>
            </a:extLst>
          </p:cNvPr>
          <p:cNvSpPr txBox="1"/>
          <p:nvPr/>
        </p:nvSpPr>
        <p:spPr>
          <a:xfrm>
            <a:off x="1124505" y="710214"/>
            <a:ext cx="2755037"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2)Find </a:t>
            </a:r>
            <a:r>
              <a:rPr lang="en-US" sz="2400" dirty="0">
                <a:latin typeface="Times New Roman" panose="02020603050405020304" pitchFamily="18" charset="0"/>
                <a:ea typeface="Times New Roman" panose="02020603050405020304" pitchFamily="18" charset="0"/>
              </a:rPr>
              <a:t>L</a:t>
            </a:r>
            <a:r>
              <a:rPr lang="en-US" sz="2400" dirty="0">
                <a:effectLst/>
                <a:latin typeface="Times New Roman" panose="02020603050405020304" pitchFamily="18" charset="0"/>
                <a:ea typeface="Times New Roman" panose="02020603050405020304" pitchFamily="18" charset="0"/>
              </a:rPr>
              <a:t>ocation</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3143835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FA040A-8BB8-4A29-9DFC-3200CC18F5F4}"/>
              </a:ext>
            </a:extLst>
          </p:cNvPr>
          <p:cNvPicPr/>
          <p:nvPr/>
        </p:nvPicPr>
        <p:blipFill rotWithShape="1">
          <a:blip r:embed="rId2"/>
          <a:srcRect b="4498"/>
          <a:stretch/>
        </p:blipFill>
        <p:spPr bwMode="auto">
          <a:xfrm>
            <a:off x="1275425" y="1287262"/>
            <a:ext cx="9641149" cy="496261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D400AD7-8988-48A1-A840-BC9CF857A607}"/>
              </a:ext>
            </a:extLst>
          </p:cNvPr>
          <p:cNvSpPr txBox="1"/>
          <p:nvPr/>
        </p:nvSpPr>
        <p:spPr>
          <a:xfrm>
            <a:off x="1275425" y="745724"/>
            <a:ext cx="3293615" cy="461665"/>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Surat shown in map</a:t>
            </a:r>
            <a:endParaRPr lang="en-IN" sz="3200" dirty="0"/>
          </a:p>
        </p:txBody>
      </p:sp>
    </p:spTree>
    <p:extLst>
      <p:ext uri="{BB962C8B-B14F-4D97-AF65-F5344CB8AC3E}">
        <p14:creationId xmlns:p14="http://schemas.microsoft.com/office/powerpoint/2010/main" val="68388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735B31-A2EA-48A2-9B32-B78307DAAE19}"/>
              </a:ext>
            </a:extLst>
          </p:cNvPr>
          <p:cNvPicPr/>
          <p:nvPr/>
        </p:nvPicPr>
        <p:blipFill>
          <a:blip r:embed="rId2"/>
          <a:stretch>
            <a:fillRect/>
          </a:stretch>
        </p:blipFill>
        <p:spPr>
          <a:xfrm>
            <a:off x="1532878" y="1305019"/>
            <a:ext cx="9126244" cy="4882718"/>
          </a:xfrm>
          <a:prstGeom prst="rect">
            <a:avLst/>
          </a:prstGeom>
        </p:spPr>
      </p:pic>
      <p:sp>
        <p:nvSpPr>
          <p:cNvPr id="3" name="TextBox 2">
            <a:extLst>
              <a:ext uri="{FF2B5EF4-FFF2-40B4-BE49-F238E27FC236}">
                <a16:creationId xmlns:a16="http://schemas.microsoft.com/office/drawing/2014/main" id="{5151126B-4801-4067-AC89-26BC1EBC3468}"/>
              </a:ext>
            </a:extLst>
          </p:cNvPr>
          <p:cNvSpPr txBox="1"/>
          <p:nvPr/>
        </p:nvSpPr>
        <p:spPr>
          <a:xfrm>
            <a:off x="1532878" y="843354"/>
            <a:ext cx="2574524" cy="461665"/>
          </a:xfrm>
          <a:prstGeom prst="rect">
            <a:avLst/>
          </a:prstGeom>
          <a:noFill/>
        </p:spPr>
        <p:txBody>
          <a:bodyPr wrap="square" rtlCol="0">
            <a:spAutoFit/>
          </a:bodyPr>
          <a:lstStyle/>
          <a:p>
            <a:pPr>
              <a:tabLst>
                <a:tab pos="2181225" algn="l"/>
              </a:tabLst>
            </a:pPr>
            <a:r>
              <a:rPr lang="en-US" sz="2400" dirty="0">
                <a:effectLst/>
                <a:latin typeface="Times New Roman" panose="02020603050405020304" pitchFamily="18" charset="0"/>
                <a:ea typeface="Times New Roman" panose="02020603050405020304" pitchFamily="18" charset="0"/>
              </a:rPr>
              <a:t>3)Open YouTube</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3823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2910E3-0FA7-49A6-B34E-2403FAD4C995}"/>
              </a:ext>
            </a:extLst>
          </p:cNvPr>
          <p:cNvPicPr/>
          <p:nvPr/>
        </p:nvPicPr>
        <p:blipFill rotWithShape="1">
          <a:blip r:embed="rId2"/>
          <a:srcRect b="4498"/>
          <a:stretch/>
        </p:blipFill>
        <p:spPr bwMode="auto">
          <a:xfrm>
            <a:off x="1242873" y="1287263"/>
            <a:ext cx="9747681" cy="496261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7BDEC396-9CB8-45E5-A017-3862AE32F54E}"/>
              </a:ext>
            </a:extLst>
          </p:cNvPr>
          <p:cNvSpPr txBox="1"/>
          <p:nvPr/>
        </p:nvSpPr>
        <p:spPr>
          <a:xfrm>
            <a:off x="1242873" y="754602"/>
            <a:ext cx="2778711" cy="738664"/>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YouTube opened</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6048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4E83-0EBD-4356-97DE-838AF95ADEF4}"/>
              </a:ext>
            </a:extLst>
          </p:cNvPr>
          <p:cNvSpPr>
            <a:spLocks noGrp="1"/>
          </p:cNvSpPr>
          <p:nvPr>
            <p:ph type="title"/>
          </p:nvPr>
        </p:nvSpPr>
        <p:spPr/>
        <p:txBody>
          <a:bodyPr/>
          <a:lstStyle/>
          <a:p>
            <a:pPr algn="ctr"/>
            <a:r>
              <a:rPr lang="en-IN" sz="4400" b="0" i="0" dirty="0">
                <a:solidFill>
                  <a:schemeClr val="tx1"/>
                </a:solidFill>
                <a:effectLst/>
                <a:latin typeface="times new roman" panose="02020603050405020304" pitchFamily="18" charset="0"/>
              </a:rPr>
              <a:t>Introduction</a:t>
            </a:r>
            <a:endParaRPr lang="en-IN" dirty="0">
              <a:solidFill>
                <a:schemeClr val="tx1"/>
              </a:solidFill>
            </a:endParaRPr>
          </a:p>
        </p:txBody>
      </p:sp>
      <p:sp>
        <p:nvSpPr>
          <p:cNvPr id="3" name="Content Placeholder 2">
            <a:extLst>
              <a:ext uri="{FF2B5EF4-FFF2-40B4-BE49-F238E27FC236}">
                <a16:creationId xmlns:a16="http://schemas.microsoft.com/office/drawing/2014/main" id="{FDAB62C0-08A6-40C6-A24D-1ABB1326E1F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An AI personal assistant is a piece of software that understands verbal or written commands and completes task assigned by the client.</a:t>
            </a:r>
          </a:p>
          <a:p>
            <a:pPr algn="just"/>
            <a:r>
              <a:rPr lang="en-US" dirty="0">
                <a:latin typeface="Times New Roman" panose="02020603050405020304" pitchFamily="18" charset="0"/>
                <a:cs typeface="Times New Roman" panose="02020603050405020304" pitchFamily="18" charset="0"/>
              </a:rPr>
              <a:t>The implemented voice assistant can perform the following task it can open YouTube, Gmail, Google chrome and access various social media platforms, tell jokes, open various shopping sites and read news headlines. Predict current time, date, take a screenshot, take a picture, search Wikipedia to abstract required data and predict weather in different cities.</a:t>
            </a:r>
            <a:endParaRPr lang="en-IN" dirty="0"/>
          </a:p>
        </p:txBody>
      </p:sp>
    </p:spTree>
    <p:extLst>
      <p:ext uri="{BB962C8B-B14F-4D97-AF65-F5344CB8AC3E}">
        <p14:creationId xmlns:p14="http://schemas.microsoft.com/office/powerpoint/2010/main" val="54909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CF3C57-45A4-40DA-8B70-D5E60EB68F8F}"/>
              </a:ext>
            </a:extLst>
          </p:cNvPr>
          <p:cNvPicPr/>
          <p:nvPr/>
        </p:nvPicPr>
        <p:blipFill rotWithShape="1">
          <a:blip r:embed="rId2"/>
          <a:srcRect b="4744"/>
          <a:stretch/>
        </p:blipFill>
        <p:spPr bwMode="auto">
          <a:xfrm>
            <a:off x="1208843" y="1269507"/>
            <a:ext cx="9774314" cy="4944862"/>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0D8AE65-5CD0-4183-BC06-99F79F3D14D2}"/>
              </a:ext>
            </a:extLst>
          </p:cNvPr>
          <p:cNvSpPr txBox="1"/>
          <p:nvPr/>
        </p:nvSpPr>
        <p:spPr>
          <a:xfrm>
            <a:off x="1208843" y="759015"/>
            <a:ext cx="2929631" cy="461665"/>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4)Take screenshot</a:t>
            </a:r>
            <a:endParaRPr lang="en-IN" sz="2400" dirty="0"/>
          </a:p>
        </p:txBody>
      </p:sp>
    </p:spTree>
    <p:extLst>
      <p:ext uri="{BB962C8B-B14F-4D97-AF65-F5344CB8AC3E}">
        <p14:creationId xmlns:p14="http://schemas.microsoft.com/office/powerpoint/2010/main" val="46689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AD4AA-0D44-4097-A3BD-520241C1A2D5}"/>
              </a:ext>
            </a:extLst>
          </p:cNvPr>
          <p:cNvPicPr/>
          <p:nvPr/>
        </p:nvPicPr>
        <p:blipFill rotWithShape="1">
          <a:blip r:embed="rId2"/>
          <a:srcRect b="4498"/>
          <a:stretch/>
        </p:blipFill>
        <p:spPr bwMode="auto">
          <a:xfrm>
            <a:off x="1208842" y="1305017"/>
            <a:ext cx="9774316" cy="4935984"/>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5BA50DB-2F05-41CB-B9E5-114251D67C87}"/>
              </a:ext>
            </a:extLst>
          </p:cNvPr>
          <p:cNvSpPr txBox="1"/>
          <p:nvPr/>
        </p:nvSpPr>
        <p:spPr>
          <a:xfrm>
            <a:off x="1208842" y="790112"/>
            <a:ext cx="6781061"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Screenshot taken and saved at the path given</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2422783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79452D-F081-428B-8EB3-1BDB108DF56E}"/>
              </a:ext>
            </a:extLst>
          </p:cNvPr>
          <p:cNvPicPr/>
          <p:nvPr/>
        </p:nvPicPr>
        <p:blipFill rotWithShape="1">
          <a:blip r:embed="rId2"/>
          <a:srcRect b="7186"/>
          <a:stretch/>
        </p:blipFill>
        <p:spPr bwMode="auto">
          <a:xfrm>
            <a:off x="1047565" y="1216242"/>
            <a:ext cx="10005133" cy="5015882"/>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BDA1311-D9CF-4C6F-8E06-946F9F181552}"/>
              </a:ext>
            </a:extLst>
          </p:cNvPr>
          <p:cNvSpPr txBox="1"/>
          <p:nvPr/>
        </p:nvSpPr>
        <p:spPr>
          <a:xfrm>
            <a:off x="1047565" y="630315"/>
            <a:ext cx="9641149"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5) Go to sleep (stop taking command for given seconds)</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30146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4E03E-62E4-494C-AE7C-1EE3C812DFE9}"/>
              </a:ext>
            </a:extLst>
          </p:cNvPr>
          <p:cNvPicPr/>
          <p:nvPr/>
        </p:nvPicPr>
        <p:blipFill rotWithShape="1">
          <a:blip r:embed="rId2"/>
          <a:srcRect b="4731"/>
          <a:stretch/>
        </p:blipFill>
        <p:spPr bwMode="auto">
          <a:xfrm>
            <a:off x="978023" y="1189607"/>
            <a:ext cx="10235953" cy="5060272"/>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A4E73BF-DC3F-473E-94D2-A11C1B70AC5A}"/>
              </a:ext>
            </a:extLst>
          </p:cNvPr>
          <p:cNvSpPr txBox="1"/>
          <p:nvPr/>
        </p:nvSpPr>
        <p:spPr>
          <a:xfrm>
            <a:off x="978023" y="701336"/>
            <a:ext cx="2448758"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6) Play music</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153603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6E417D-72E2-45C7-B1B9-41856B929670}"/>
              </a:ext>
            </a:extLst>
          </p:cNvPr>
          <p:cNvPicPr/>
          <p:nvPr/>
        </p:nvPicPr>
        <p:blipFill rotWithShape="1">
          <a:blip r:embed="rId2"/>
          <a:srcRect t="234" r="-211" b="4442"/>
          <a:stretch/>
        </p:blipFill>
        <p:spPr bwMode="auto">
          <a:xfrm>
            <a:off x="1128944" y="1260629"/>
            <a:ext cx="9934112" cy="499812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43964A4-B1CA-4381-B680-D2FC05745BAF}"/>
              </a:ext>
            </a:extLst>
          </p:cNvPr>
          <p:cNvSpPr txBox="1"/>
          <p:nvPr/>
        </p:nvSpPr>
        <p:spPr>
          <a:xfrm>
            <a:off x="1128944" y="701336"/>
            <a:ext cx="3771530"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Saved music starts playing</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322346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6AC6-659E-4159-AD32-07BB5029CA9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Limitations and future scope</a:t>
            </a:r>
          </a:p>
        </p:txBody>
      </p:sp>
      <p:sp>
        <p:nvSpPr>
          <p:cNvPr id="3" name="Content Placeholder 2">
            <a:extLst>
              <a:ext uri="{FF2B5EF4-FFF2-40B4-BE49-F238E27FC236}">
                <a16:creationId xmlns:a16="http://schemas.microsoft.com/office/drawing/2014/main" id="{7E4C48D9-5947-44A7-828D-5595D854F7C4}"/>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This is just a small model of what a AI person assistant can be. That are a lot of thing which really haven’t been explored.</a:t>
            </a:r>
          </a:p>
          <a:p>
            <a:r>
              <a:rPr lang="en-IN" dirty="0">
                <a:latin typeface="Times New Roman" panose="02020603050405020304" pitchFamily="18" charset="0"/>
                <a:cs typeface="Times New Roman" panose="02020603050405020304" pitchFamily="18" charset="0"/>
              </a:rPr>
              <a:t>As it is a voice based search system, while giving commands try that your surrounding is noiseless.</a:t>
            </a:r>
          </a:p>
          <a:p>
            <a:r>
              <a:rPr lang="en-IN" dirty="0">
                <a:latin typeface="Times New Roman" panose="02020603050405020304" pitchFamily="18" charset="0"/>
                <a:cs typeface="Times New Roman" panose="02020603050405020304" pitchFamily="18" charset="0"/>
              </a:rPr>
              <a:t>It has lots of bugs yet.</a:t>
            </a:r>
          </a:p>
          <a:p>
            <a:r>
              <a:rPr lang="en-IN" dirty="0">
                <a:latin typeface="Times New Roman" panose="02020603050405020304" pitchFamily="18" charset="0"/>
                <a:cs typeface="Times New Roman" panose="02020603050405020304" pitchFamily="18" charset="0"/>
              </a:rPr>
              <a:t>This project can be next AI assistant with python for any operating system in future or can be converted in a smart AI application for android.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92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6B65-5173-4213-88C9-C6D89724CE68}"/>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22C6AC-2AB7-4088-81FA-A62C9590EF5F}"/>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Our project is a digital and virtual assistant with artificial intelligence. It is very flexible and useful technology. Through this voice assistant, we have automated various services using a voice command. It automates most tedious of the tasks of the user like searching the web, retrieving weather information, play music, play videos, tell jokes, take photo, screenshot, give forecast details and many more things</a:t>
            </a:r>
            <a:r>
              <a:rPr lang="en-IN" dirty="0">
                <a:latin typeface="Times New Roman" panose="02020603050405020304" pitchFamily="18" charset="0"/>
                <a:cs typeface="Times New Roman" panose="02020603050405020304" pitchFamily="18" charset="0"/>
              </a:rPr>
              <a:t>. Thus gives user comfort in searching and it is also easy and fun to use. This project is only for learning purpose yet!!</a:t>
            </a:r>
          </a:p>
        </p:txBody>
      </p:sp>
    </p:spTree>
    <p:extLst>
      <p:ext uri="{BB962C8B-B14F-4D97-AF65-F5344CB8AC3E}">
        <p14:creationId xmlns:p14="http://schemas.microsoft.com/office/powerpoint/2010/main" val="2560721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A4C6-5830-4D08-A79D-580771FB93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 </a:t>
            </a:r>
          </a:p>
        </p:txBody>
      </p:sp>
      <p:sp>
        <p:nvSpPr>
          <p:cNvPr id="3" name="Content Placeholder 2">
            <a:extLst>
              <a:ext uri="{FF2B5EF4-FFF2-40B4-BE49-F238E27FC236}">
                <a16:creationId xmlns:a16="http://schemas.microsoft.com/office/drawing/2014/main" id="{59508BD4-66A3-4737-A4C4-071473FEBAAF}"/>
              </a:ext>
            </a:extLst>
          </p:cNvPr>
          <p:cNvSpPr>
            <a:spLocks noGrp="1"/>
          </p:cNvSpPr>
          <p:nvPr>
            <p:ph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hlinkClick r:id="rId2"/>
              </a:rPr>
              <a:t>https://pypi.org/</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3"/>
              </a:rPr>
              <a:t>https://www.lfd.uci.edu/~gohlke/pythonlibs/#pyaudio</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4"/>
              </a:rPr>
              <a:t>https://www.python.org/downloads/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5"/>
              </a:rPr>
              <a:t>https://code.visualstudio.com/download</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6"/>
              </a:rPr>
              <a:t>https://www.jetbrains.com/pycharm/download/#section=windows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hlinkClick r:id="rId7"/>
              </a:rPr>
              <a:t>https://www.codewithharry.com/videos/python-tutorials-for-absolute-beginners-120</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912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145D3-6854-466F-AB1C-D832E93621D7}"/>
              </a:ext>
            </a:extLst>
          </p:cNvPr>
          <p:cNvSpPr txBox="1"/>
          <p:nvPr/>
        </p:nvSpPr>
        <p:spPr>
          <a:xfrm>
            <a:off x="2651464" y="2601158"/>
            <a:ext cx="6889072" cy="1323439"/>
          </a:xfrm>
          <a:prstGeom prst="rect">
            <a:avLst/>
          </a:prstGeom>
          <a:noFill/>
        </p:spPr>
        <p:txBody>
          <a:bodyPr wrap="square" rtlCol="0">
            <a:spAutoFit/>
          </a:bodyPr>
          <a:lstStyle/>
          <a:p>
            <a:r>
              <a:rPr lang="en-IN" sz="8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2631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Background Theory and Problem Statement</a:t>
            </a:r>
            <a:endParaRPr lang="en-US" dirty="0"/>
          </a:p>
        </p:txBody>
      </p:sp>
      <p:sp>
        <p:nvSpPr>
          <p:cNvPr id="3" name="Content Placeholder 2"/>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The main purpose of the software is to perform the tasks of the user at certain commands of speech. It will ease most of the work of the user as a complete task can be done on a single command. Our project draws its inspiration from Virtual assistants like Cortana for Windows and Siri for iOS. Users can interact with the assistant through voice commands.</a:t>
            </a:r>
          </a:p>
          <a:p>
            <a:r>
              <a:rPr lang="en-US" sz="2400" dirty="0">
                <a:latin typeface="Times New Roman" panose="02020603050405020304" pitchFamily="18" charset="0"/>
                <a:cs typeface="Times New Roman" panose="02020603050405020304" pitchFamily="18" charset="0"/>
              </a:rPr>
              <a:t>Currently, the project aims to provide a Virtual Assistant that would not only aid in their daily routine tasks like searching the web, extracting weather data, news headlines and many others but also help in automation of various activities.</a:t>
            </a:r>
          </a:p>
        </p:txBody>
      </p:sp>
    </p:spTree>
    <p:extLst>
      <p:ext uri="{BB962C8B-B14F-4D97-AF65-F5344CB8AC3E}">
        <p14:creationId xmlns:p14="http://schemas.microsoft.com/office/powerpoint/2010/main" val="105137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889E-C2F1-43B7-95EB-93C271579EE1}"/>
              </a:ext>
            </a:extLst>
          </p:cNvPr>
          <p:cNvSpPr>
            <a:spLocks noGrp="1"/>
          </p:cNvSpPr>
          <p:nvPr>
            <p:ph type="title"/>
          </p:nvPr>
        </p:nvSpPr>
        <p:spPr/>
        <p:txBody>
          <a:bodyPr>
            <a:normAutofit/>
          </a:bodyPr>
          <a:lstStyle/>
          <a:p>
            <a:r>
              <a:rPr lang="en-US" b="0" i="0" dirty="0">
                <a:solidFill>
                  <a:srgbClr val="222222"/>
                </a:solidFill>
                <a:effectLst/>
                <a:latin typeface="times new roman" panose="02020603050405020304" pitchFamily="18" charset="0"/>
              </a:rPr>
              <a:t>Current System and its limitations</a:t>
            </a:r>
            <a:endParaRPr lang="en-IN" dirty="0"/>
          </a:p>
        </p:txBody>
      </p:sp>
      <p:sp>
        <p:nvSpPr>
          <p:cNvPr id="3" name="Content Placeholder 2">
            <a:extLst>
              <a:ext uri="{FF2B5EF4-FFF2-40B4-BE49-F238E27FC236}">
                <a16:creationId xmlns:a16="http://schemas.microsoft.com/office/drawing/2014/main" id="{B3F194F7-2F10-4471-A269-863D5FDBA4A9}"/>
              </a:ext>
            </a:extLst>
          </p:cNvPr>
          <p:cNvSpPr>
            <a:spLocks noGrp="1"/>
          </p:cNvSpPr>
          <p:nvPr>
            <p:ph idx="1"/>
          </p:nvPr>
        </p:nvSpPr>
        <p:spPr/>
        <p:txBody>
          <a:bodyPr>
            <a:normAutofit fontScale="92500" lnSpcReduction="20000"/>
          </a:bodyPr>
          <a:lstStyle/>
          <a:p>
            <a:pPr marL="514350" indent="-514350">
              <a:buFont typeface="+mj-lt"/>
              <a:buAutoNum type="arabicPeriod"/>
            </a:pPr>
            <a:r>
              <a:rPr lang="en-IN" dirty="0">
                <a:latin typeface="Times New Roman" panose="02020603050405020304" pitchFamily="18" charset="0"/>
                <a:cs typeface="Times New Roman" panose="02020603050405020304" pitchFamily="18" charset="0"/>
              </a:rPr>
              <a:t>The current systems are like Cortana for windows,</a:t>
            </a:r>
            <a:r>
              <a:rPr lang="en-US" sz="2400" dirty="0">
                <a:latin typeface="Times New Roman" panose="02020603050405020304" pitchFamily="18" charset="0"/>
                <a:cs typeface="Times New Roman" panose="02020603050405020304" pitchFamily="18" charset="0"/>
              </a:rPr>
              <a:t> Siri for iOS and</a:t>
            </a:r>
            <a:r>
              <a:rPr lang="en-IN" dirty="0">
                <a:latin typeface="Times New Roman" panose="02020603050405020304" pitchFamily="18" charset="0"/>
                <a:cs typeface="Times New Roman" panose="02020603050405020304" pitchFamily="18" charset="0"/>
              </a:rPr>
              <a:t> google for google home.</a:t>
            </a:r>
          </a:p>
          <a:p>
            <a:pPr marL="514350" indent="-514350">
              <a:buFont typeface="+mj-lt"/>
              <a:buAutoNum type="arabicPeriod"/>
            </a:pPr>
            <a:r>
              <a:rPr lang="en-IN" dirty="0">
                <a:latin typeface="Times New Roman" panose="02020603050405020304" pitchFamily="18" charset="0"/>
                <a:cs typeface="Times New Roman" panose="02020603050405020304" pitchFamily="18" charset="0"/>
              </a:rPr>
              <a:t>Limitations </a:t>
            </a:r>
          </a:p>
          <a:p>
            <a:pPr lvl="1"/>
            <a:r>
              <a:rPr lang="en-IN" dirty="0">
                <a:latin typeface="Times New Roman" panose="02020603050405020304" pitchFamily="18" charset="0"/>
                <a:cs typeface="Times New Roman" panose="02020603050405020304" pitchFamily="18" charset="0"/>
              </a:rPr>
              <a:t>It stops taking response after few seconds.</a:t>
            </a:r>
          </a:p>
          <a:p>
            <a:pPr lvl="1"/>
            <a:r>
              <a:rPr lang="en-IN" dirty="0">
                <a:latin typeface="Times New Roman" panose="02020603050405020304" pitchFamily="18" charset="0"/>
                <a:cs typeface="Times New Roman" panose="02020603050405020304" pitchFamily="18" charset="0"/>
              </a:rPr>
              <a:t>The level of giving instructions is high.</a:t>
            </a:r>
          </a:p>
          <a:p>
            <a:pPr lvl="1"/>
            <a:r>
              <a:rPr lang="en-IN" dirty="0">
                <a:latin typeface="Times New Roman" panose="02020603050405020304" pitchFamily="18" charset="0"/>
                <a:cs typeface="Times New Roman" panose="02020603050405020304" pitchFamily="18" charset="0"/>
              </a:rPr>
              <a:t>It can’t do automation work.</a:t>
            </a:r>
          </a:p>
          <a:p>
            <a:pPr lvl="1"/>
            <a:r>
              <a:rPr lang="en-IN" dirty="0">
                <a:latin typeface="Times New Roman" panose="02020603050405020304" pitchFamily="18" charset="0"/>
                <a:cs typeface="Times New Roman" panose="02020603050405020304" pitchFamily="18" charset="0"/>
              </a:rPr>
              <a:t>It can’t automate credentials in any of login pages.</a:t>
            </a:r>
          </a:p>
          <a:p>
            <a:pPr lvl="1"/>
            <a:r>
              <a:rPr lang="en-IN" dirty="0">
                <a:latin typeface="Times New Roman" panose="02020603050405020304" pitchFamily="18" charset="0"/>
                <a:cs typeface="Times New Roman" panose="02020603050405020304" pitchFamily="18" charset="0"/>
              </a:rPr>
              <a:t>It can not do anything without administrative permission.</a:t>
            </a:r>
          </a:p>
          <a:p>
            <a:pPr lvl="1"/>
            <a:r>
              <a:rPr lang="en-IN" dirty="0">
                <a:latin typeface="Times New Roman" panose="02020603050405020304" pitchFamily="18" charset="0"/>
                <a:cs typeface="Times New Roman" panose="02020603050405020304" pitchFamily="18" charset="0"/>
              </a:rPr>
              <a:t>It has less option for comfortability work.</a:t>
            </a:r>
          </a:p>
        </p:txBody>
      </p:sp>
    </p:spTree>
    <p:extLst>
      <p:ext uri="{BB962C8B-B14F-4D97-AF65-F5344CB8AC3E}">
        <p14:creationId xmlns:p14="http://schemas.microsoft.com/office/powerpoint/2010/main" val="123734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B3C0-7140-4CB3-8FF3-DBFB124DF841}"/>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5CF26F0F-AD2A-41B7-A227-B3D21AD9AEB4}"/>
              </a:ext>
            </a:extLst>
          </p:cNvPr>
          <p:cNvSpPr>
            <a:spLocks noGrp="1"/>
          </p:cNvSpPr>
          <p:nvPr>
            <p:ph idx="1"/>
          </p:nvPr>
        </p:nvSpPr>
        <p:spPr/>
        <p:txBody>
          <a:bodyPr>
            <a:normAutofit fontScale="85000" lnSpcReduction="10000"/>
          </a:bodyPr>
          <a:lstStyle/>
          <a:p>
            <a:r>
              <a:rPr lang="en-US" dirty="0">
                <a:latin typeface="Times New Roman" panose="02020603050405020304" pitchFamily="18" charset="0"/>
                <a:cs typeface="Times New Roman" panose="02020603050405020304" pitchFamily="18" charset="0"/>
              </a:rPr>
              <a:t>As a personal assistant, our project assists the end-user with searching for videos, live weather conditions, sending emails and accessing social media platforms and shopping sites.</a:t>
            </a:r>
          </a:p>
          <a:p>
            <a:r>
              <a:rPr lang="en-US" dirty="0">
                <a:latin typeface="Times New Roman" panose="02020603050405020304" pitchFamily="18" charset="0"/>
                <a:cs typeface="Times New Roman" panose="02020603050405020304" pitchFamily="18" charset="0"/>
              </a:rPr>
              <a:t>Presently, our project is being developed as an automation tool and virtual assistant. </a:t>
            </a:r>
          </a:p>
          <a:p>
            <a:r>
              <a:rPr lang="en-US" dirty="0">
                <a:latin typeface="Times New Roman" panose="02020603050405020304" pitchFamily="18" charset="0"/>
                <a:cs typeface="Times New Roman" panose="02020603050405020304" pitchFamily="18" charset="0"/>
              </a:rPr>
              <a:t>HOW IT WORKS?</a:t>
            </a:r>
          </a:p>
          <a:p>
            <a:pPr marL="1028700" lvl="1" indent="-571500">
              <a:buFont typeface="+mj-lt"/>
              <a:buAutoNum type="romanLcPeriod"/>
            </a:pPr>
            <a:r>
              <a:rPr lang="en-US" dirty="0">
                <a:latin typeface="Times New Roman" panose="02020603050405020304" pitchFamily="18" charset="0"/>
                <a:cs typeface="Times New Roman" panose="02020603050405020304" pitchFamily="18" charset="0"/>
              </a:rPr>
              <a:t>Speak something(for e.g. "Hello")</a:t>
            </a:r>
          </a:p>
          <a:p>
            <a:pPr marL="1028700" lvl="1" indent="-571500">
              <a:buFont typeface="+mj-lt"/>
              <a:buAutoNum type="romanLcPeriod"/>
            </a:pPr>
            <a:r>
              <a:rPr lang="en-US" dirty="0">
                <a:latin typeface="Times New Roman" panose="02020603050405020304" pitchFamily="18" charset="0"/>
                <a:cs typeface="Times New Roman" panose="02020603050405020304" pitchFamily="18" charset="0"/>
              </a:rPr>
              <a:t>The project records the voice and match with available commands</a:t>
            </a:r>
          </a:p>
          <a:p>
            <a:pPr marL="1028700" lvl="1" indent="-571500">
              <a:buFont typeface="+mj-lt"/>
              <a:buAutoNum type="romanLcPeriod"/>
            </a:pPr>
            <a:r>
              <a:rPr lang="en-US" dirty="0">
                <a:latin typeface="Times New Roman" panose="02020603050405020304" pitchFamily="18" charset="0"/>
                <a:cs typeface="Times New Roman" panose="02020603050405020304" pitchFamily="18" charset="0"/>
              </a:rPr>
              <a:t>If it is available then proper response is provided</a:t>
            </a:r>
          </a:p>
          <a:p>
            <a:pPr marL="1028700" lvl="1" indent="-571500">
              <a:buFont typeface="+mj-lt"/>
              <a:buAutoNum type="romanLcPeriod"/>
            </a:pPr>
            <a:r>
              <a:rPr lang="en-US" dirty="0">
                <a:latin typeface="Times New Roman" panose="02020603050405020304" pitchFamily="18" charset="0"/>
                <a:cs typeface="Times New Roman" panose="02020603050405020304" pitchFamily="18" charset="0"/>
              </a:rPr>
              <a:t>And proper action is taken</a:t>
            </a:r>
          </a:p>
          <a:p>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42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C772-5DE1-4F43-A441-BDEFAC5F53EC}"/>
              </a:ext>
            </a:extLst>
          </p:cNvPr>
          <p:cNvSpPr>
            <a:spLocks noGrp="1"/>
          </p:cNvSpPr>
          <p:nvPr>
            <p:ph type="title"/>
          </p:nvPr>
        </p:nvSpPr>
        <p:spPr/>
        <p:txBody>
          <a:bodyPr>
            <a:normAutofit fontScale="90000"/>
          </a:bodyPr>
          <a:lstStyle/>
          <a:p>
            <a:r>
              <a:rPr lang="en-US" b="0" i="0" dirty="0">
                <a:solidFill>
                  <a:srgbClr val="222222"/>
                </a:solidFill>
                <a:effectLst/>
                <a:latin typeface="times new roman" panose="02020603050405020304" pitchFamily="18" charset="0"/>
              </a:rPr>
              <a:t>Proposed System and Scope of the System.</a:t>
            </a:r>
            <a:endParaRPr lang="en-IN" dirty="0"/>
          </a:p>
        </p:txBody>
      </p:sp>
      <p:sp>
        <p:nvSpPr>
          <p:cNvPr id="3" name="Content Placeholder 2">
            <a:extLst>
              <a:ext uri="{FF2B5EF4-FFF2-40B4-BE49-F238E27FC236}">
                <a16:creationId xmlns:a16="http://schemas.microsoft.com/office/drawing/2014/main" id="{8B968EEF-840D-4B1C-826F-48733CE64CEE}"/>
              </a:ext>
            </a:extLst>
          </p:cNvPr>
          <p:cNvSpPr>
            <a:spLocks noGrp="1"/>
          </p:cNvSpPr>
          <p:nvPr>
            <p:ph idx="1"/>
          </p:nvPr>
        </p:nvSpPr>
        <p:spPr/>
        <p:txBody>
          <a:bodyPr>
            <a:normAutofit fontScale="92500" lnSpcReduction="20000"/>
          </a:bodyPr>
          <a:lstStyle/>
          <a:p>
            <a:r>
              <a:rPr lang="en-US" sz="2800" dirty="0">
                <a:latin typeface="Times New Roman" panose="02020603050405020304" pitchFamily="18" charset="0"/>
                <a:cs typeface="Times New Roman" panose="02020603050405020304" pitchFamily="18" charset="0"/>
              </a:rPr>
              <a:t>Among the Various roles played by our project are:</a:t>
            </a:r>
          </a:p>
          <a:p>
            <a:pPr marL="1028700" lvl="1" indent="-571500">
              <a:buFont typeface="+mj-lt"/>
              <a:buAutoNum type="romanLcPeriod"/>
            </a:pPr>
            <a:r>
              <a:rPr lang="en-US" sz="2400" dirty="0">
                <a:latin typeface="Times New Roman" panose="02020603050405020304" pitchFamily="18" charset="0"/>
                <a:cs typeface="Times New Roman" panose="02020603050405020304" pitchFamily="18" charset="0"/>
              </a:rPr>
              <a:t>It can send emails for you, open notepad and paint.</a:t>
            </a:r>
          </a:p>
          <a:p>
            <a:pPr marL="1028700" lvl="1" indent="-571500">
              <a:buFont typeface="+mj-lt"/>
              <a:buAutoNum type="romanLcPeriod"/>
            </a:pPr>
            <a:r>
              <a:rPr lang="en-US" sz="2400" dirty="0">
                <a:latin typeface="Times New Roman" panose="02020603050405020304" pitchFamily="18" charset="0"/>
                <a:cs typeface="Times New Roman" panose="02020603050405020304" pitchFamily="18" charset="0"/>
              </a:rPr>
              <a:t>It can play music for you, play videos, tell jokes .</a:t>
            </a:r>
          </a:p>
          <a:p>
            <a:pPr marL="1028700" lvl="1" indent="-571500">
              <a:buFont typeface="+mj-lt"/>
              <a:buAutoNum type="romanLcPeriod"/>
            </a:pPr>
            <a:r>
              <a:rPr lang="en-US" sz="2400" dirty="0">
                <a:latin typeface="Times New Roman" panose="02020603050405020304" pitchFamily="18" charset="0"/>
                <a:cs typeface="Times New Roman" panose="02020603050405020304" pitchFamily="18" charset="0"/>
              </a:rPr>
              <a:t>It can do Wikipedia searches for you and also google search.</a:t>
            </a:r>
          </a:p>
          <a:p>
            <a:pPr marL="1028700" lvl="1" indent="-571500">
              <a:buFont typeface="+mj-lt"/>
              <a:buAutoNum type="romanLcPeriod"/>
            </a:pPr>
            <a:r>
              <a:rPr lang="en-US" sz="2400" dirty="0">
                <a:latin typeface="Times New Roman" panose="02020603050405020304" pitchFamily="18" charset="0"/>
                <a:cs typeface="Times New Roman" panose="02020603050405020304" pitchFamily="18" charset="0"/>
              </a:rPr>
              <a:t>It is capable of opening websites like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Stack overflow, YouTube, social media websites, shopping sites etc., in a web browser.</a:t>
            </a:r>
          </a:p>
          <a:p>
            <a:pPr marL="1028700" lvl="1" indent="-571500">
              <a:buFont typeface="+mj-lt"/>
              <a:buAutoNum type="romanLcPeriod"/>
            </a:pPr>
            <a:r>
              <a:rPr lang="en-US" sz="2400" dirty="0">
                <a:latin typeface="Times New Roman" panose="02020603050405020304" pitchFamily="18" charset="0"/>
                <a:cs typeface="Times New Roman" panose="02020603050405020304" pitchFamily="18" charset="0"/>
              </a:rPr>
              <a:t>It is capable of opening your code editor or IDE with a single voice command.</a:t>
            </a: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57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290551"/>
          </a:xfrm>
        </p:spPr>
        <p:txBody>
          <a:bodyPr>
            <a:normAutofit/>
          </a:bodyPr>
          <a:lstStyle/>
          <a:p>
            <a:r>
              <a:rPr lang="en-US" sz="3600" dirty="0">
                <a:latin typeface="Times New Roman" panose="02020603050405020304" pitchFamily="18" charset="0"/>
                <a:cs typeface="Times New Roman" panose="02020603050405020304" pitchFamily="18" charset="0"/>
              </a:rPr>
              <a:t>REQUIRMENT GATHERING TECHNIQUE USED</a:t>
            </a:r>
          </a:p>
        </p:txBody>
      </p:sp>
      <p:sp>
        <p:nvSpPr>
          <p:cNvPr id="3" name="Content Placeholder 2"/>
          <p:cNvSpPr>
            <a:spLocks noGrp="1"/>
          </p:cNvSpPr>
          <p:nvPr>
            <p:ph idx="1"/>
          </p:nvPr>
        </p:nvSpPr>
        <p:spPr>
          <a:xfrm>
            <a:off x="870012" y="2574523"/>
            <a:ext cx="10483788" cy="3586579"/>
          </a:xfrm>
        </p:spPr>
        <p:txBody>
          <a:bodyPr>
            <a:noAutofit/>
          </a:bodyPr>
          <a:lstStyle/>
          <a:p>
            <a:pPr algn="l"/>
            <a:r>
              <a:rPr lang="en-US" sz="2000" b="1" dirty="0">
                <a:latin typeface="Times New Roman" panose="02020603050405020304" pitchFamily="18" charset="0"/>
                <a:cs typeface="Times New Roman" panose="02020603050405020304" pitchFamily="18" charset="0"/>
              </a:rPr>
              <a:t>Pyttsx3</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pyttsx3 is a text-to-speech conversion library in Python. Unlike alternative libraries, It works offline, and it is compatible with Python 2 as well the Python 3. it is a very easy to use tool which converts the entered text into speech.</a:t>
            </a:r>
          </a:p>
          <a:p>
            <a:pPr algn="l"/>
            <a:r>
              <a:rPr lang="en-US" sz="2000" b="1"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Wikipedia is a Python library that makes it easy to access and parse data from Wikipedia.</a:t>
            </a:r>
          </a:p>
          <a:p>
            <a:pPr algn="l"/>
            <a:r>
              <a:rPr lang="en-US" sz="2000" b="1" dirty="0">
                <a:latin typeface="Times New Roman" panose="02020603050405020304" pitchFamily="18" charset="0"/>
                <a:cs typeface="Times New Roman" panose="02020603050405020304" pitchFamily="18" charset="0"/>
              </a:rPr>
              <a:t>Speech recognition</a:t>
            </a:r>
            <a:r>
              <a:rPr lang="en-US" sz="2000" dirty="0">
                <a:latin typeface="Times New Roman" panose="02020603050405020304" pitchFamily="18" charset="0"/>
                <a:cs typeface="Times New Roman" panose="02020603050405020304" pitchFamily="18" charset="0"/>
              </a:rPr>
              <a:t>: The</a:t>
            </a:r>
            <a:r>
              <a:rPr lang="en-US" sz="2000" b="0" i="0" dirty="0">
                <a:effectLst/>
                <a:latin typeface="Times New Roman" panose="02020603050405020304" pitchFamily="18" charset="0"/>
                <a:cs typeface="Times New Roman" panose="02020603050405020304" pitchFamily="18" charset="0"/>
              </a:rPr>
              <a:t> speech recognition is one of the most useful features in several applications like home automation, AI etc. </a:t>
            </a:r>
          </a:p>
          <a:p>
            <a:r>
              <a:rPr lang="en-US" sz="2000" b="1" i="0" dirty="0">
                <a:effectLst/>
                <a:latin typeface="Times New Roman" panose="02020603050405020304" pitchFamily="18" charset="0"/>
                <a:cs typeface="Times New Roman" panose="02020603050405020304" pitchFamily="18" charset="0"/>
              </a:rPr>
              <a:t>PYAUTOGUI</a:t>
            </a:r>
            <a:r>
              <a:rPr lang="en-US" sz="2000" b="0" i="0" dirty="0">
                <a:effectLst/>
                <a:latin typeface="Times New Roman" panose="02020603050405020304" pitchFamily="18" charset="0"/>
                <a:cs typeface="Times New Roman" panose="02020603050405020304" pitchFamily="18" charset="0"/>
              </a:rPr>
              <a:t>: is an automation module provided by Python for controlling keyboard and mouse functions via program. </a:t>
            </a:r>
          </a:p>
          <a:p>
            <a:pPr algn="l"/>
            <a:endParaRPr lang="en-US" sz="2000" b="0" i="0" dirty="0">
              <a:effectLst/>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298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524C-3EBA-4232-B071-2912149EB07F}"/>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REQUIRMENT GATHERING TECHNIQUE USED</a:t>
            </a:r>
            <a:endParaRPr lang="en-IN" sz="3600" dirty="0"/>
          </a:p>
        </p:txBody>
      </p:sp>
      <p:sp>
        <p:nvSpPr>
          <p:cNvPr id="3" name="Content Placeholder 2">
            <a:extLst>
              <a:ext uri="{FF2B5EF4-FFF2-40B4-BE49-F238E27FC236}">
                <a16:creationId xmlns:a16="http://schemas.microsoft.com/office/drawing/2014/main" id="{2C6FDB26-04A0-4B8C-9AF7-90DE857E3248}"/>
              </a:ext>
            </a:extLst>
          </p:cNvPr>
          <p:cNvSpPr>
            <a:spLocks noGrp="1"/>
          </p:cNvSpPr>
          <p:nvPr>
            <p:ph idx="1"/>
          </p:nvPr>
        </p:nvSpPr>
        <p:spPr>
          <a:xfrm>
            <a:off x="896645" y="2556932"/>
            <a:ext cx="10422384" cy="3318936"/>
          </a:xfrm>
        </p:spPr>
        <p:txBody>
          <a:bodyPr>
            <a:normAutofit fontScale="77500" lnSpcReduction="20000"/>
          </a:bodyPr>
          <a:lstStyle/>
          <a:p>
            <a:pPr algn="l"/>
            <a:r>
              <a:rPr lang="en-US" sz="2600" b="1" i="0" dirty="0">
                <a:solidFill>
                  <a:srgbClr val="292929"/>
                </a:solidFill>
                <a:effectLst/>
                <a:latin typeface="Times New Roman" panose="02020603050405020304" pitchFamily="18" charset="0"/>
                <a:cs typeface="Times New Roman" panose="02020603050405020304" pitchFamily="18" charset="0"/>
              </a:rPr>
              <a:t>datetime</a:t>
            </a:r>
            <a:r>
              <a:rPr lang="en-US" sz="2600" i="0" dirty="0">
                <a:solidFill>
                  <a:srgbClr val="292929"/>
                </a:solidFill>
                <a:effectLst/>
                <a:latin typeface="Times New Roman" panose="02020603050405020304" pitchFamily="18" charset="0"/>
                <a:cs typeface="Times New Roman" panose="02020603050405020304" pitchFamily="18" charset="0"/>
              </a:rPr>
              <a:t> : This is an inbuilt module in python and it works on date and time</a:t>
            </a:r>
          </a:p>
          <a:p>
            <a:pPr algn="l"/>
            <a:r>
              <a:rPr lang="en-US" sz="2600" b="1" i="0" dirty="0">
                <a:solidFill>
                  <a:srgbClr val="292929"/>
                </a:solidFill>
                <a:effectLst/>
                <a:latin typeface="Times New Roman" panose="02020603050405020304" pitchFamily="18" charset="0"/>
                <a:cs typeface="Times New Roman" panose="02020603050405020304" pitchFamily="18" charset="0"/>
              </a:rPr>
              <a:t>os</a:t>
            </a:r>
            <a:r>
              <a:rPr lang="en-US" sz="2600" i="0" dirty="0">
                <a:solidFill>
                  <a:srgbClr val="292929"/>
                </a:solidFill>
                <a:effectLst/>
                <a:latin typeface="Times New Roman" panose="02020603050405020304" pitchFamily="18" charset="0"/>
                <a:cs typeface="Times New Roman" panose="02020603050405020304" pitchFamily="18" charset="0"/>
              </a:rPr>
              <a:t> : This module is a standard library in python and it provides the function to interact with operating system</a:t>
            </a:r>
          </a:p>
          <a:p>
            <a:pPr algn="l"/>
            <a:r>
              <a:rPr lang="en-US" sz="2600" b="1" i="0" dirty="0">
                <a:solidFill>
                  <a:srgbClr val="292929"/>
                </a:solidFill>
                <a:effectLst/>
                <a:latin typeface="Times New Roman" panose="02020603050405020304" pitchFamily="18" charset="0"/>
                <a:cs typeface="Times New Roman" panose="02020603050405020304" pitchFamily="18" charset="0"/>
              </a:rPr>
              <a:t>Web browser</a:t>
            </a:r>
            <a:r>
              <a:rPr lang="en-US" sz="2600" i="0" dirty="0">
                <a:solidFill>
                  <a:srgbClr val="292929"/>
                </a:solidFill>
                <a:effectLst/>
                <a:latin typeface="Times New Roman" panose="02020603050405020304" pitchFamily="18" charset="0"/>
                <a:cs typeface="Times New Roman" panose="02020603050405020304" pitchFamily="18" charset="0"/>
              </a:rPr>
              <a:t>: This is an in-built package in python. It extracts or input data to the web.</a:t>
            </a:r>
          </a:p>
          <a:p>
            <a:pPr algn="l"/>
            <a:r>
              <a:rPr lang="en-IN" sz="2600" b="1" i="0" dirty="0" err="1">
                <a:solidFill>
                  <a:srgbClr val="222222"/>
                </a:solidFill>
                <a:effectLst/>
                <a:latin typeface="Times New Roman" panose="02020603050405020304" pitchFamily="18" charset="0"/>
                <a:cs typeface="Times New Roman" panose="02020603050405020304" pitchFamily="18" charset="0"/>
              </a:rPr>
              <a:t>smtplib</a:t>
            </a:r>
            <a:r>
              <a:rPr lang="en-IN" sz="2600" i="0" dirty="0">
                <a:solidFill>
                  <a:srgbClr val="222222"/>
                </a:solidFill>
                <a:effectLst/>
                <a:latin typeface="Times New Roman" panose="02020603050405020304" pitchFamily="18" charset="0"/>
                <a:cs typeface="Times New Roman" panose="02020603050405020304" pitchFamily="18" charset="0"/>
              </a:rPr>
              <a:t>: The </a:t>
            </a:r>
            <a:r>
              <a:rPr lang="en-IN" sz="2600" i="0" dirty="0" err="1">
                <a:solidFill>
                  <a:srgbClr val="222222"/>
                </a:solidFill>
                <a:effectLst/>
                <a:latin typeface="Times New Roman" panose="02020603050405020304" pitchFamily="18" charset="0"/>
                <a:cs typeface="Times New Roman" panose="02020603050405020304" pitchFamily="18" charset="0"/>
              </a:rPr>
              <a:t>smtplib</a:t>
            </a:r>
            <a:r>
              <a:rPr lang="en-IN" sz="2600" i="0" dirty="0">
                <a:solidFill>
                  <a:srgbClr val="222222"/>
                </a:solidFill>
                <a:effectLst/>
                <a:latin typeface="Times New Roman" panose="02020603050405020304" pitchFamily="18" charset="0"/>
                <a:cs typeface="Times New Roman" panose="02020603050405020304" pitchFamily="18" charset="0"/>
              </a:rPr>
              <a:t> module defines an SMTP client session object that can be used to send mail to any Internet machine with an SMTP or ESMTP listener daemon. For details of SMTP and ESMTP operation, consult RFC 821 (Simple Mail Transfer Protocol) and RFC 1869 (SMTP Service Extensions).</a:t>
            </a:r>
          </a:p>
          <a:p>
            <a:r>
              <a:rPr lang="en-US" sz="2800" b="1" i="0" dirty="0" err="1">
                <a:effectLst/>
                <a:latin typeface="Times New Roman" panose="02020603050405020304" pitchFamily="18" charset="0"/>
                <a:cs typeface="Times New Roman" panose="02020603050405020304" pitchFamily="18" charset="0"/>
              </a:rPr>
              <a:t>pyaudio</a:t>
            </a:r>
            <a:r>
              <a:rPr lang="en-US" sz="2800" b="0" i="0" dirty="0">
                <a:effectLst/>
                <a:latin typeface="Times New Roman" panose="02020603050405020304" pitchFamily="18" charset="0"/>
                <a:cs typeface="Times New Roman" panose="02020603050405020304" pitchFamily="18" charset="0"/>
              </a:rPr>
              <a:t>: </a:t>
            </a:r>
            <a:r>
              <a:rPr lang="en-US" sz="2800" b="0" i="0" dirty="0" err="1">
                <a:effectLst/>
                <a:latin typeface="Times New Roman" panose="02020603050405020304" pitchFamily="18" charset="0"/>
                <a:cs typeface="Times New Roman" panose="02020603050405020304" pitchFamily="18" charset="0"/>
              </a:rPr>
              <a:t>PyAudio</a:t>
            </a:r>
            <a:r>
              <a:rPr lang="en-US" sz="2800" b="0" i="0" dirty="0">
                <a:effectLst/>
                <a:latin typeface="Times New Roman" panose="02020603050405020304" pitchFamily="18" charset="0"/>
                <a:cs typeface="Times New Roman" panose="02020603050405020304" pitchFamily="18" charset="0"/>
              </a:rPr>
              <a:t> provides Python bindings for </a:t>
            </a:r>
            <a:r>
              <a:rPr lang="en-US" sz="2800" b="0" i="0" dirty="0" err="1">
                <a:effectLst/>
                <a:latin typeface="Times New Roman" panose="02020603050405020304" pitchFamily="18" charset="0"/>
                <a:cs typeface="Times New Roman" panose="02020603050405020304" pitchFamily="18" charset="0"/>
              </a:rPr>
              <a:t>PortAudio</a:t>
            </a:r>
            <a:r>
              <a:rPr lang="en-US" sz="2800" b="0" i="0" dirty="0">
                <a:effectLst/>
                <a:latin typeface="Times New Roman" panose="02020603050405020304" pitchFamily="18" charset="0"/>
                <a:cs typeface="Times New Roman" panose="02020603050405020304" pitchFamily="18" charset="0"/>
              </a:rPr>
              <a:t>, the cross-platform audio I/O library.</a:t>
            </a:r>
          </a:p>
          <a:p>
            <a:pPr algn="l"/>
            <a:endParaRPr lang="en-US" sz="2600" i="0" dirty="0">
              <a:solidFill>
                <a:srgbClr val="292929"/>
              </a:solidFill>
              <a:effectLst/>
              <a:latin typeface="Times New Roman" panose="02020603050405020304" pitchFamily="18" charset="0"/>
              <a:cs typeface="Times New Roman" panose="02020603050405020304" pitchFamily="18" charset="0"/>
            </a:endParaRPr>
          </a:p>
          <a:p>
            <a:pPr algn="l"/>
            <a:endParaRPr lang="en-US" sz="2400" i="0" dirty="0">
              <a:effectLst/>
              <a:latin typeface="Times New Roman" panose="02020603050405020304" pitchFamily="18" charset="0"/>
              <a:cs typeface="Times New Roman" panose="02020603050405020304" pitchFamily="18" charset="0"/>
            </a:endParaRPr>
          </a:p>
          <a:p>
            <a:pPr algn="l"/>
            <a:endParaRPr lang="en-US" sz="2400" i="0" dirty="0">
              <a:effectLst/>
              <a:latin typeface="Times New Roman" panose="02020603050405020304" pitchFamily="18" charset="0"/>
              <a:cs typeface="Times New Roman" panose="02020603050405020304" pitchFamily="18" charset="0"/>
            </a:endParaRPr>
          </a:p>
          <a:p>
            <a:pPr algn="l"/>
            <a:endParaRPr lang="en-US" sz="2400" i="0" dirty="0">
              <a:effectLst/>
              <a:latin typeface="Times New Roman" panose="02020603050405020304" pitchFamily="18" charset="0"/>
              <a:cs typeface="Times New Roman" panose="02020603050405020304" pitchFamily="18" charset="0"/>
            </a:endParaRPr>
          </a:p>
          <a:p>
            <a:pPr algn="l"/>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2408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C10F-7975-4C70-BAB6-46FDB8F8E3CE}"/>
              </a:ext>
            </a:extLst>
          </p:cNvPr>
          <p:cNvSpPr>
            <a:spLocks noGrp="1"/>
          </p:cNvSpPr>
          <p:nvPr>
            <p:ph type="title"/>
          </p:nvPr>
        </p:nvSpPr>
        <p:spPr/>
        <p:txBody>
          <a:bodyPr>
            <a:normAutofit fontScale="90000"/>
          </a:bodyPr>
          <a:lstStyle/>
          <a:p>
            <a:r>
              <a:rPr lang="en-US" sz="4400" dirty="0">
                <a:latin typeface="Times New Roman" panose="02020603050405020304" pitchFamily="18" charset="0"/>
                <a:cs typeface="Times New Roman" panose="02020603050405020304" pitchFamily="18" charset="0"/>
              </a:rPr>
              <a:t>REQUIRMENT GATHERING TECHNIQUE USED</a:t>
            </a:r>
            <a:endParaRPr lang="en-IN" dirty="0"/>
          </a:p>
        </p:txBody>
      </p:sp>
      <p:sp>
        <p:nvSpPr>
          <p:cNvPr id="3" name="Content Placeholder 2">
            <a:extLst>
              <a:ext uri="{FF2B5EF4-FFF2-40B4-BE49-F238E27FC236}">
                <a16:creationId xmlns:a16="http://schemas.microsoft.com/office/drawing/2014/main" id="{EB7C5E6E-DED1-46AB-9C15-B6D7BE8CD917}"/>
              </a:ext>
            </a:extLst>
          </p:cNvPr>
          <p:cNvSpPr>
            <a:spLocks noGrp="1"/>
          </p:cNvSpPr>
          <p:nvPr>
            <p:ph idx="1"/>
          </p:nvPr>
        </p:nvSpPr>
        <p:spPr/>
        <p:txBody>
          <a:bodyPr>
            <a:normAutofit/>
          </a:bodyPr>
          <a:lstStyle/>
          <a:p>
            <a:r>
              <a:rPr lang="en-US" sz="1600" b="1" i="0" dirty="0" err="1">
                <a:solidFill>
                  <a:srgbClr val="292929"/>
                </a:solidFill>
                <a:effectLst/>
                <a:latin typeface="Times New Roman" panose="02020603050405020304" pitchFamily="18" charset="0"/>
                <a:cs typeface="Times New Roman" panose="02020603050405020304" pitchFamily="18" charset="0"/>
              </a:rPr>
              <a:t>Ctypes</a:t>
            </a:r>
            <a:r>
              <a:rPr lang="en-US" sz="1600" b="1" i="0" dirty="0">
                <a:solidFill>
                  <a:srgbClr val="292929"/>
                </a:solidFill>
                <a:effectLst/>
                <a:latin typeface="Times New Roman" panose="02020603050405020304" pitchFamily="18" charset="0"/>
                <a:cs typeface="Times New Roman" panose="02020603050405020304" pitchFamily="18" charset="0"/>
              </a:rPr>
              <a:t>: </a:t>
            </a:r>
            <a:r>
              <a:rPr lang="en-US" sz="1600" i="0" dirty="0" err="1">
                <a:solidFill>
                  <a:srgbClr val="292929"/>
                </a:solidFill>
                <a:effectLst/>
                <a:latin typeface="Times New Roman" panose="02020603050405020304" pitchFamily="18" charset="0"/>
                <a:cs typeface="Times New Roman" panose="02020603050405020304" pitchFamily="18" charset="0"/>
              </a:rPr>
              <a:t>ctypes</a:t>
            </a:r>
            <a:r>
              <a:rPr lang="en-US" sz="1600" i="0" dirty="0">
                <a:solidFill>
                  <a:srgbClr val="292929"/>
                </a:solidFill>
                <a:effectLst/>
                <a:latin typeface="Times New Roman" panose="02020603050405020304" pitchFamily="18" charset="0"/>
                <a:cs typeface="Times New Roman" panose="02020603050405020304" pitchFamily="18" charset="0"/>
              </a:rPr>
              <a:t> is a foreign function library for Python. It provides C compatible data types, and allows calling   functions in DLLs or shared libraries. It can be used to wrap these libraries in pure Python.</a:t>
            </a:r>
          </a:p>
          <a:p>
            <a:r>
              <a:rPr lang="en-US" sz="1600" b="1" i="0" dirty="0">
                <a:solidFill>
                  <a:srgbClr val="292929"/>
                </a:solidFill>
                <a:effectLst/>
                <a:latin typeface="Times New Roman" panose="02020603050405020304" pitchFamily="18" charset="0"/>
                <a:cs typeface="Times New Roman" panose="02020603050405020304" pitchFamily="18" charset="0"/>
              </a:rPr>
              <a:t>Time: </a:t>
            </a:r>
            <a:r>
              <a:rPr lang="en-US" sz="1600" i="0" dirty="0">
                <a:solidFill>
                  <a:srgbClr val="292929"/>
                </a:solidFill>
                <a:effectLst/>
                <a:latin typeface="Times New Roman" panose="02020603050405020304" pitchFamily="18" charset="0"/>
                <a:cs typeface="Times New Roman" panose="02020603050405020304" pitchFamily="18" charset="0"/>
              </a:rPr>
              <a:t>This module provides various time-related functions.</a:t>
            </a:r>
          </a:p>
          <a:p>
            <a:r>
              <a:rPr lang="en-US" sz="1600" b="1" i="0" dirty="0">
                <a:solidFill>
                  <a:srgbClr val="292929"/>
                </a:solidFill>
                <a:effectLst/>
                <a:latin typeface="Times New Roman" panose="02020603050405020304" pitchFamily="18" charset="0"/>
                <a:cs typeface="Times New Roman" panose="02020603050405020304" pitchFamily="18" charset="0"/>
              </a:rPr>
              <a:t>Subprocess: </a:t>
            </a:r>
            <a:r>
              <a:rPr lang="en-US" sz="1600" i="0" dirty="0">
                <a:solidFill>
                  <a:srgbClr val="292929"/>
                </a:solidFill>
                <a:effectLst/>
                <a:latin typeface="Times New Roman" panose="02020603050405020304" pitchFamily="18" charset="0"/>
                <a:cs typeface="Times New Roman" panose="02020603050405020304" pitchFamily="18" charset="0"/>
              </a:rPr>
              <a:t>The subprocess module allows you to spawn new processes, connect to their input/output/error pipes, and obtain their return codes. This module intends to replace several older modules and functions.</a:t>
            </a:r>
          </a:p>
          <a:p>
            <a:r>
              <a:rPr lang="en-US" sz="1600" b="1" i="0" dirty="0" err="1">
                <a:solidFill>
                  <a:srgbClr val="292929"/>
                </a:solidFill>
                <a:effectLst/>
                <a:latin typeface="Times New Roman" panose="02020603050405020304" pitchFamily="18" charset="0"/>
                <a:cs typeface="Times New Roman" panose="02020603050405020304" pitchFamily="18" charset="0"/>
              </a:rPr>
              <a:t>Psutil</a:t>
            </a:r>
            <a:r>
              <a:rPr lang="en-US" sz="1600" b="1" i="0" dirty="0">
                <a:solidFill>
                  <a:srgbClr val="292929"/>
                </a:solidFill>
                <a:effectLst/>
                <a:latin typeface="Times New Roman" panose="02020603050405020304" pitchFamily="18" charset="0"/>
                <a:cs typeface="Times New Roman" panose="02020603050405020304" pitchFamily="18" charset="0"/>
              </a:rPr>
              <a:t>:</a:t>
            </a:r>
            <a:r>
              <a:rPr lang="en-US" sz="1600" i="0" dirty="0">
                <a:solidFill>
                  <a:srgbClr val="292929"/>
                </a:solidFill>
                <a:effectLst/>
                <a:latin typeface="Times New Roman" panose="02020603050405020304" pitchFamily="18" charset="0"/>
                <a:cs typeface="Times New Roman" panose="02020603050405020304" pitchFamily="18" charset="0"/>
              </a:rPr>
              <a:t> </a:t>
            </a:r>
            <a:r>
              <a:rPr lang="en-US" sz="1600" i="0" dirty="0" err="1">
                <a:solidFill>
                  <a:srgbClr val="292929"/>
                </a:solidFill>
                <a:effectLst/>
                <a:latin typeface="Times New Roman" panose="02020603050405020304" pitchFamily="18" charset="0"/>
                <a:cs typeface="Times New Roman" panose="02020603050405020304" pitchFamily="18" charset="0"/>
              </a:rPr>
              <a:t>psutil</a:t>
            </a:r>
            <a:r>
              <a:rPr lang="en-US" sz="1600" i="0" dirty="0">
                <a:solidFill>
                  <a:srgbClr val="292929"/>
                </a:solidFill>
                <a:effectLst/>
                <a:latin typeface="Times New Roman" panose="02020603050405020304" pitchFamily="18" charset="0"/>
                <a:cs typeface="Times New Roman" panose="02020603050405020304" pitchFamily="18" charset="0"/>
              </a:rPr>
              <a:t> (python system and process utilities) is a cross-platform library for retrieving information on running processes and system utilization (CPU, memory, disks, network, sensors) in Python. It is useful mainly for system monitoring, profiling, limiting process resources and the management of running processes.</a:t>
            </a:r>
          </a:p>
          <a:p>
            <a:r>
              <a:rPr lang="en-US" sz="1600" b="1" i="0" dirty="0">
                <a:solidFill>
                  <a:srgbClr val="292929"/>
                </a:solidFill>
                <a:effectLst/>
                <a:latin typeface="Times New Roman" panose="02020603050405020304" pitchFamily="18" charset="0"/>
                <a:cs typeface="Times New Roman" panose="02020603050405020304" pitchFamily="18" charset="0"/>
              </a:rPr>
              <a:t>Random: </a:t>
            </a:r>
            <a:r>
              <a:rPr lang="en-US" sz="1600" i="0" dirty="0">
                <a:solidFill>
                  <a:srgbClr val="292929"/>
                </a:solidFill>
                <a:effectLst/>
                <a:latin typeface="Times New Roman" panose="02020603050405020304" pitchFamily="18" charset="0"/>
                <a:cs typeface="Times New Roman" panose="02020603050405020304" pitchFamily="18" charset="0"/>
              </a:rPr>
              <a:t>Random integers are generated within and including the start and end of range values, specifically in the interval [start, end]. Random values are drawn from a uniform distribution. </a:t>
            </a:r>
          </a:p>
          <a:p>
            <a:endParaRPr lang="en-US" sz="1600" b="0" i="0" dirty="0">
              <a:solidFill>
                <a:srgbClr val="2021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1879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3226</TotalTime>
  <Words>1718</Words>
  <Application>Microsoft Macintosh PowerPoint</Application>
  <PresentationFormat>Widescreen</PresentationFormat>
  <Paragraphs>115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Garamond</vt:lpstr>
      <vt:lpstr>Times New Roman</vt:lpstr>
      <vt:lpstr>Times New Roman</vt:lpstr>
      <vt:lpstr>Wingdings</vt:lpstr>
      <vt:lpstr>Organic</vt:lpstr>
      <vt:lpstr>PowerPoint Presentation</vt:lpstr>
      <vt:lpstr>Introduction</vt:lpstr>
      <vt:lpstr>Background Theory and Problem Statement</vt:lpstr>
      <vt:lpstr>Current System and its limitations</vt:lpstr>
      <vt:lpstr>Proposed System and Scope of the System.</vt:lpstr>
      <vt:lpstr>Proposed System and Scope of the System.</vt:lpstr>
      <vt:lpstr>REQUIRMENT GATHERING TECHNIQUE USED</vt:lpstr>
      <vt:lpstr>REQUIRMENT GATHERING TECHNIQUE USED</vt:lpstr>
      <vt:lpstr>REQUIRMENT GATHERING TECHNIQUE USED</vt:lpstr>
      <vt:lpstr>REQUIRMENT GATHERING TECHNIQUE USED</vt:lpstr>
      <vt:lpstr>REQUIRMENT GATHERING TECHNIQUE USED</vt:lpstr>
      <vt:lpstr>Hardware and Software Requirements</vt:lpstr>
      <vt:lpstr>Project Definition and  Planning(Gantt Chart and Flow Chart).</vt:lpstr>
      <vt:lpstr> Implementation details, Demonstration and Snapshots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future scope</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Patel</dc:creator>
  <cp:lastModifiedBy>Microsoft Office User</cp:lastModifiedBy>
  <cp:revision>97</cp:revision>
  <dcterms:created xsi:type="dcterms:W3CDTF">2020-09-21T05:36:05Z</dcterms:created>
  <dcterms:modified xsi:type="dcterms:W3CDTF">2021-08-12T17:16:12Z</dcterms:modified>
</cp:coreProperties>
</file>